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99" r:id="rId2"/>
    <p:sldId id="300" r:id="rId3"/>
    <p:sldId id="305" r:id="rId4"/>
    <p:sldId id="320" r:id="rId5"/>
    <p:sldId id="303" r:id="rId6"/>
    <p:sldId id="326" r:id="rId7"/>
    <p:sldId id="321" r:id="rId8"/>
    <p:sldId id="315" r:id="rId9"/>
    <p:sldId id="329" r:id="rId10"/>
    <p:sldId id="330" r:id="rId11"/>
    <p:sldId id="331" r:id="rId12"/>
    <p:sldId id="338" r:id="rId13"/>
    <p:sldId id="332" r:id="rId14"/>
    <p:sldId id="333" r:id="rId15"/>
    <p:sldId id="334" r:id="rId16"/>
    <p:sldId id="335" r:id="rId17"/>
    <p:sldId id="336" r:id="rId18"/>
    <p:sldId id="322" r:id="rId19"/>
    <p:sldId id="275" r:id="rId20"/>
    <p:sldId id="316" r:id="rId21"/>
    <p:sldId id="317" r:id="rId22"/>
    <p:sldId id="323" r:id="rId23"/>
    <p:sldId id="306" r:id="rId24"/>
    <p:sldId id="280" r:id="rId25"/>
    <p:sldId id="281" r:id="rId26"/>
    <p:sldId id="304" r:id="rId27"/>
    <p:sldId id="294" r:id="rId28"/>
    <p:sldId id="311" r:id="rId29"/>
    <p:sldId id="312" r:id="rId30"/>
    <p:sldId id="313" r:id="rId31"/>
    <p:sldId id="314" r:id="rId32"/>
    <p:sldId id="270"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rMxyrJzq2pLRIiZlcV00g8CYNl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Delatte" initials="MD" lastIdx="27" clrIdx="0">
    <p:extLst>
      <p:ext uri="{19B8F6BF-5375-455C-9EA6-DF929625EA0E}">
        <p15:presenceInfo xmlns:p15="http://schemas.microsoft.com/office/powerpoint/2012/main" userId="S-1-5-21-1527950376-3420975135-3306108593-134245" providerId="AD"/>
      </p:ext>
    </p:extLst>
  </p:cmAuthor>
  <p:cmAuthor id="2" name="Emma Herrock" initials="EH" lastIdx="3" clrIdx="1">
    <p:extLst>
      <p:ext uri="{19B8F6BF-5375-455C-9EA6-DF929625EA0E}">
        <p15:presenceInfo xmlns:p15="http://schemas.microsoft.com/office/powerpoint/2012/main" userId="S-1-5-21-1527950376-3420975135-3306108593-132276" providerId="AD"/>
      </p:ext>
    </p:extLst>
  </p:cmAuthor>
  <p:cmAuthor id="3" name="Mindy Faciane" initials="MF" lastIdx="1" clrIdx="2">
    <p:extLst>
      <p:ext uri="{19B8F6BF-5375-455C-9EA6-DF929625EA0E}">
        <p15:presenceInfo xmlns:p15="http://schemas.microsoft.com/office/powerpoint/2012/main" userId="S-1-5-21-879169590-2894304047-4147668844-108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96F"/>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395" autoAdjust="0"/>
  </p:normalViewPr>
  <p:slideViewPr>
    <p:cSldViewPr snapToGrid="0">
      <p:cViewPr varScale="1">
        <p:scale>
          <a:sx n="52" d="100"/>
          <a:sy n="52" d="100"/>
        </p:scale>
        <p:origin x="143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10-29T09:28:39.375" idx="27">
    <p:pos x="2717" y="1274"/>
    <p:text>What does this mean? Does the dash mean negative? Is it an increase/decrease? I would reword it</p:text>
    <p:extLst>
      <p:ext uri="{C676402C-5697-4E1C-873F-D02D1690AC5C}">
        <p15:threadingInfo xmlns:p15="http://schemas.microsoft.com/office/powerpoint/2012/main" timeZoneBias="300"/>
      </p:ext>
    </p:extLst>
  </p:cm>
  <p:cm authorId="3" dt="2024-12-17T09:11:19.831" idx="1">
    <p:pos x="2717" y="1370"/>
    <p:text>Agree with Matthew — if this is meant to indicate a decrease then say "12.2% decrease" and "11% decrease."</p:text>
    <p:extLst>
      <p:ext uri="{C676402C-5697-4E1C-873F-D02D1690AC5C}">
        <p15:threadingInfo xmlns:p15="http://schemas.microsoft.com/office/powerpoint/2012/main" timeZoneBias="360">
          <p15:parentCm authorId="1" idx="2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698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1000"/>
              <a:buFont typeface="Arial"/>
              <a:buChar char="•"/>
            </a:pPr>
            <a:r>
              <a:rPr lang="en-US" sz="1200" dirty="0" smtClean="0">
                <a:solidFill>
                  <a:srgbClr val="000000"/>
                </a:solidFill>
              </a:rPr>
              <a:t>Tap and shout at the person to see if you are able to wake them. If the person is unresponsive and fits other signs of opioid overdose, call 911 and give naloxone.</a:t>
            </a:r>
          </a:p>
          <a:p>
            <a:pPr marL="0" indent="0">
              <a:buClr>
                <a:schemeClr val="dk1"/>
              </a:buClr>
              <a:buSzPts val="1000"/>
              <a:buChar char="•"/>
            </a:pPr>
            <a:r>
              <a:rPr lang="en-US" sz="1200" dirty="0" smtClean="0"/>
              <a:t> Especially if you’re alone, it’s best to call 911 before you give naloxone. As soon as you call 911, first responders will be dispatched to your location. After calling 911, you can give naloxone or follow the directions of the 911 dispatcher until help arrives.</a:t>
            </a:r>
          </a:p>
          <a:p>
            <a:pPr marL="0" indent="0">
              <a:buClr>
                <a:schemeClr val="dk1"/>
              </a:buClr>
              <a:buSzPts val="1000"/>
              <a:buChar char="•"/>
            </a:pPr>
            <a:r>
              <a:rPr lang="en-US" sz="1200" dirty="0" smtClean="0"/>
              <a:t> Time is of the essence—you only have a few minutes to help someone who has stopped breathing.</a:t>
            </a:r>
            <a:endParaRPr lang="en-US" sz="1200" dirty="0" smtClean="0">
              <a:solidFill>
                <a:srgbClr val="000000"/>
              </a:solidFill>
            </a:endParaRPr>
          </a:p>
          <a:p>
            <a:pPr marL="0" indent="0">
              <a:buSzPts val="1000"/>
              <a:buFont typeface="Arial"/>
              <a:buChar char="•"/>
            </a:pPr>
            <a:r>
              <a:rPr lang="en-US" sz="1200" dirty="0" smtClean="0">
                <a:solidFill>
                  <a:srgbClr val="000000"/>
                </a:solidFill>
              </a:rPr>
              <a:t>It’s important to stay with the person once you’ve called 911. The first responders may need help locating the victim or you may have to give more naloxone if the victim does not appear to be coming out of an overdose. Personal safety is important of course, so if you feel you need to leave the scene for your safety, you should.</a:t>
            </a:r>
            <a:endParaRPr lang="en-US" sz="1200" dirty="0" smtClean="0"/>
          </a:p>
          <a:p>
            <a:pPr marL="0" indent="0">
              <a:buClr>
                <a:schemeClr val="dk1"/>
              </a:buClr>
              <a:buSzPts val="1800"/>
            </a:pPr>
            <a:endParaRPr lang="en-US" sz="1200" dirty="0" smtClean="0">
              <a:solidFill>
                <a:srgbClr val="000000"/>
              </a:solidFill>
            </a:endParaRPr>
          </a:p>
          <a:p>
            <a:pPr marL="0" indent="0"/>
            <a:endParaRPr lang="en-US" sz="1200" dirty="0" smtClean="0"/>
          </a:p>
          <a:p>
            <a:pPr marL="0" indent="0"/>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174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23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449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30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01">
              <a:defRPr/>
            </a:pPr>
            <a:r>
              <a:rPr lang="en-US" b="0" u="sng" baseline="0" dirty="0" smtClean="0"/>
              <a:t>READ SLIDE.  </a:t>
            </a:r>
            <a:endParaRPr lang="en-US" b="0" baseline="0" dirty="0" smtClean="0"/>
          </a:p>
          <a:p>
            <a:pPr defTabSz="912801">
              <a:defRPr/>
            </a:pPr>
            <a:endParaRPr lang="en-US" b="0" baseline="0" dirty="0" smtClean="0"/>
          </a:p>
          <a:p>
            <a:pPr marL="255011" indent="-255011">
              <a:buFont typeface="+mj-lt"/>
              <a:buAutoNum type="arabicPeriod"/>
            </a:pPr>
            <a:r>
              <a:rPr lang="en-US" dirty="0" smtClean="0"/>
              <a:t>Drug overdose deaths, primarily from </a:t>
            </a:r>
            <a:r>
              <a:rPr lang="en-US" baseline="0" dirty="0" smtClean="0"/>
              <a:t>prescription medications,</a:t>
            </a:r>
            <a:r>
              <a:rPr lang="en-US" dirty="0" smtClean="0"/>
              <a:t> is the leading cause of accidental</a:t>
            </a:r>
            <a:r>
              <a:rPr lang="en-US" baseline="0" dirty="0" smtClean="0"/>
              <a:t> death in the U.S….</a:t>
            </a:r>
            <a:r>
              <a:rPr lang="en-US" b="1" baseline="0" dirty="0" smtClean="0">
                <a:solidFill>
                  <a:srgbClr val="FF0000"/>
                </a:solidFill>
              </a:rPr>
              <a:t>More than car crash deaths.</a:t>
            </a:r>
            <a:r>
              <a:rPr lang="en-US" baseline="0" dirty="0" smtClean="0"/>
              <a:t>  Clearly misusing prescription medications can be harmful to your health.  Also, prescription drugs are among the most misused substance in the US </a:t>
            </a:r>
            <a:r>
              <a:rPr lang="en-US" b="1" baseline="0" dirty="0" smtClean="0"/>
              <a:t>more than illicit  “street” drugs</a:t>
            </a:r>
            <a:r>
              <a:rPr lang="en-US" baseline="0" dirty="0" smtClean="0"/>
              <a:t>.  </a:t>
            </a:r>
          </a:p>
          <a:p>
            <a:pPr marL="255011" indent="-255011">
              <a:buFont typeface="+mj-lt"/>
              <a:buAutoNum type="arabicPeriod"/>
            </a:pPr>
            <a:r>
              <a:rPr lang="en-US" baseline="0" dirty="0" smtClean="0"/>
              <a:t>The </a:t>
            </a:r>
            <a:r>
              <a:rPr lang="en-US" b="1" baseline="0" dirty="0" smtClean="0"/>
              <a:t>most commonly misused prescription drugs include opioid pain medications, sedatives and stimulants.</a:t>
            </a:r>
          </a:p>
          <a:p>
            <a:pPr marL="255011" marR="0" lvl="0" indent="-255011"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dirty="0" smtClean="0">
                <a:solidFill>
                  <a:srgbClr val="15496F"/>
                </a:solidFill>
              </a:rPr>
              <a:t>Drug overdose deaths are identified using ICD–10 underlying cause-of-death codes: X40–X44, X60–X64, X85, and Y10–Y14.</a:t>
            </a:r>
          </a:p>
          <a:p>
            <a:pPr marL="255011" marR="0" lvl="0" indent="-255011"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sz="1200" dirty="0" smtClean="0">
              <a:solidFill>
                <a:srgbClr val="15496F"/>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smtClean="0">
                <a:solidFill>
                  <a:srgbClr val="15496F"/>
                </a:solidFill>
              </a:rPr>
              <a:t>Percent change refers to the relative difference between the reported or predicted provisional numbers of deaths due to drug overdose occurring in the 12-month period ending in the month indicated compared with the 12-month period ending in the same month of the previous year. </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smtClean="0">
              <a:solidFill>
                <a:srgbClr val="15496F"/>
              </a:solidFill>
            </a:endParaRPr>
          </a:p>
          <a:p>
            <a:pPr marL="255011" indent="-255011">
              <a:buFont typeface="+mj-lt"/>
              <a:buAutoNum type="arabicPeriod"/>
            </a:pPr>
            <a:endParaRPr lang="en-US" b="1" baseline="0" dirty="0" smtClean="0"/>
          </a:p>
          <a:p>
            <a:pPr marL="255011" indent="-255011">
              <a:buFont typeface="+mj-lt"/>
              <a:buAutoNum type="arabicPeriod"/>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9</a:t>
            </a:fld>
            <a:endParaRPr lang="en-US" dirty="0"/>
          </a:p>
        </p:txBody>
      </p:sp>
    </p:spTree>
    <p:extLst>
      <p:ext uri="{BB962C8B-B14F-4D97-AF65-F5344CB8AC3E}">
        <p14:creationId xmlns:p14="http://schemas.microsoft.com/office/powerpoint/2010/main" val="376901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2018-Qtr1	2018-Qtr2	2018-Qtr3	2018-Qtr4	2019-Qtr1	2019-Qtr2	2019-Qtr3	2019-Qtr4	2020-Qtr1	2020-Qtr2	2020-Qtr3	2020-Qtr4	2021-Qtr1	2021-Qtr2	2021-Qtr3	</a:t>
            </a:r>
          </a:p>
          <a:p>
            <a:r>
              <a:rPr lang="en-US" dirty="0" smtClean="0"/>
              <a:t>Region 2 - 	38	64	43	53	48	42	67	52	82	108	88	95	97	113</a:t>
            </a:r>
          </a:p>
          <a:p>
            <a:r>
              <a:rPr lang="en-US" dirty="0" smtClean="0"/>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2021-Qtr4	2022-Qtr1	2022-Qtr2	2022-Qtr3	2022-Qtr4	2023-Qtr1	2023-Qtr2	2023-Qtr3</a:t>
            </a:r>
            <a:endParaRPr lang="en-US" dirty="0" smtClean="0"/>
          </a:p>
          <a:p>
            <a:r>
              <a:rPr lang="en-US" dirty="0" smtClean="0"/>
              <a:t>	134	109	102	117	96	130	105	117	112</a:t>
            </a:r>
          </a:p>
          <a:p>
            <a:endParaRPr lang="en-US" dirty="0"/>
          </a:p>
        </p:txBody>
      </p:sp>
      <p:sp>
        <p:nvSpPr>
          <p:cNvPr id="4" name="Slide Number Placeholder 3"/>
          <p:cNvSpPr>
            <a:spLocks noGrp="1"/>
          </p:cNvSpPr>
          <p:nvPr>
            <p:ph type="sldNum" sz="quarter" idx="10"/>
          </p:nvPr>
        </p:nvSpPr>
        <p:spPr/>
        <p:txBody>
          <a:bodyPr/>
          <a:lstStyle/>
          <a:p>
            <a:fld id="{6817F8C9-AC7E-44D1-A1E0-DF6C5B00D518}" type="slidenum">
              <a:rPr lang="en-US" smtClean="0"/>
              <a:t>10</a:t>
            </a:fld>
            <a:endParaRPr lang="en-US" dirty="0"/>
          </a:p>
        </p:txBody>
      </p:sp>
    </p:spTree>
    <p:extLst>
      <p:ext uri="{BB962C8B-B14F-4D97-AF65-F5344CB8AC3E}">
        <p14:creationId xmlns:p14="http://schemas.microsoft.com/office/powerpoint/2010/main" val="380829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64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03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31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27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1800"/>
            </a:pPr>
            <a:r>
              <a:rPr lang="en-US" sz="1200" dirty="0" smtClean="0">
                <a:solidFill>
                  <a:srgbClr val="000000"/>
                </a:solidFill>
              </a:rPr>
              <a:t>This is a list of the most common signs of an opioid overdose. A person who is experiencing an overdose may show all of these signs or may just show one or two. If the person fits any of the signs of opioid overdose, it is important to call 911 and give naloxone.</a:t>
            </a:r>
            <a:endParaRPr lang="en-US" sz="120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80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7"/>
        <p:cNvGrpSpPr/>
        <p:nvPr/>
      </p:nvGrpSpPr>
      <p:grpSpPr>
        <a:xfrm>
          <a:off x="0" y="0"/>
          <a:ext cx="0" cy="0"/>
          <a:chOff x="0" y="0"/>
          <a:chExt cx="0" cy="0"/>
        </a:xfrm>
      </p:grpSpPr>
      <p:sp>
        <p:nvSpPr>
          <p:cNvPr id="68" name="Google Shape;68;p2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3CC9E04-DFBA-4BF6-B19B-1F303DE6710F}" type="datetime1">
              <a:rPr lang="en-US" smtClean="0"/>
              <a:t>3/19/2025</a:t>
            </a:fld>
            <a:endParaRPr dirty="0"/>
          </a:p>
        </p:txBody>
      </p:sp>
      <p:sp>
        <p:nvSpPr>
          <p:cNvPr id="69" name="Google Shape;69;p2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Risks of Prescription Opioid Use Disorder Among Youth</a:t>
            </a:r>
            <a:endParaRPr dirty="0"/>
          </a:p>
        </p:txBody>
      </p:sp>
      <p:sp>
        <p:nvSpPr>
          <p:cNvPr id="70" name="Google Shape;70;p22"/>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22"/>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2"/>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86"/>
        <p:cNvGrpSpPr/>
        <p:nvPr/>
      </p:nvGrpSpPr>
      <p:grpSpPr>
        <a:xfrm>
          <a:off x="0" y="0"/>
          <a:ext cx="0" cy="0"/>
          <a:chOff x="0" y="0"/>
          <a:chExt cx="0" cy="0"/>
        </a:xfrm>
      </p:grpSpPr>
      <p:sp>
        <p:nvSpPr>
          <p:cNvPr id="187" name="Google Shape;187;p35"/>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8" name="Google Shape;188;p35"/>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30F9E6B-FD38-4672-873F-F774B5943444}" type="datetime1">
              <a:rPr lang="en-US" smtClean="0"/>
              <a:t>3/19/2025</a:t>
            </a:fld>
            <a:endParaRPr dirty="0"/>
          </a:p>
        </p:txBody>
      </p:sp>
      <p:sp>
        <p:nvSpPr>
          <p:cNvPr id="189" name="Google Shape;189;p35"/>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90" name="Google Shape;190;p35"/>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91" name="Google Shape;191;p35"/>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5"/>
          <p:cNvSpPr/>
          <p:nvPr/>
        </p:nvSpPr>
        <p:spPr>
          <a:xfrm>
            <a:off x="0" y="-29633"/>
            <a:ext cx="12192000" cy="735865"/>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35"/>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4" name="Google Shape;194;p35"/>
          <p:cNvPicPr preferRelativeResize="0"/>
          <p:nvPr/>
        </p:nvPicPr>
        <p:blipFill rotWithShape="1">
          <a:blip r:embed="rId2">
            <a:alphaModFix/>
          </a:blip>
          <a:srcRect/>
          <a:stretch/>
        </p:blipFill>
        <p:spPr>
          <a:xfrm>
            <a:off x="9129025" y="179425"/>
            <a:ext cx="2768600" cy="393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2">
            <a:alphaModFix/>
          </a:blip>
          <a:srcRect l="20280"/>
          <a:stretch/>
        </p:blipFill>
        <p:spPr>
          <a:xfrm>
            <a:off x="6128232" y="1981200"/>
            <a:ext cx="6063768" cy="4278574"/>
          </a:xfrm>
          <a:prstGeom prst="rect">
            <a:avLst/>
          </a:prstGeom>
          <a:noFill/>
          <a:ln>
            <a:noFill/>
          </a:ln>
        </p:spPr>
      </p:pic>
      <p:sp>
        <p:nvSpPr>
          <p:cNvPr id="197" name="Google Shape;197;p36"/>
          <p:cNvSpPr txBox="1">
            <a:spLocks noGrp="1"/>
          </p:cNvSpPr>
          <p:nvPr>
            <p:ph type="body" idx="1"/>
          </p:nvPr>
        </p:nvSpPr>
        <p:spPr>
          <a:xfrm>
            <a:off x="838200" y="1981199"/>
            <a:ext cx="5290032" cy="42785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6"/>
          <p:cNvSpPr txBox="1">
            <a:spLocks noGrp="1"/>
          </p:cNvSpPr>
          <p:nvPr>
            <p:ph type="body" idx="2"/>
          </p:nvPr>
        </p:nvSpPr>
        <p:spPr>
          <a:xfrm>
            <a:off x="6309815" y="2124502"/>
            <a:ext cx="5718412"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Calibri"/>
              <a:buNone/>
              <a:defRPr sz="200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A17D4C9-8F4A-4C46-BE2E-BB8559652001}" type="datetime1">
              <a:rPr lang="en-US" smtClean="0"/>
              <a:t>3/19/2025</a:t>
            </a:fld>
            <a:endParaRPr dirty="0"/>
          </a:p>
        </p:txBody>
      </p:sp>
      <p:sp>
        <p:nvSpPr>
          <p:cNvPr id="200" name="Google Shape;200;p3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01" name="Google Shape;201;p3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2" name="Google Shape;202;p36"/>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3"/>
        <p:cNvGrpSpPr/>
        <p:nvPr/>
      </p:nvGrpSpPr>
      <p:grpSpPr>
        <a:xfrm>
          <a:off x="0" y="0"/>
          <a:ext cx="0" cy="0"/>
          <a:chOff x="0" y="0"/>
          <a:chExt cx="0" cy="0"/>
        </a:xfrm>
      </p:grpSpPr>
      <p:sp>
        <p:nvSpPr>
          <p:cNvPr id="204" name="Google Shape;204;p3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EDD3948-61C5-4127-BC1E-594122AA274D}" type="datetime1">
              <a:rPr lang="en-US" smtClean="0"/>
              <a:t>3/19/2025</a:t>
            </a:fld>
            <a:endParaRPr dirty="0"/>
          </a:p>
        </p:txBody>
      </p:sp>
      <p:sp>
        <p:nvSpPr>
          <p:cNvPr id="205" name="Google Shape;205;p3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06" name="Google Shape;206;p3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7" name="Google Shape;207;p37"/>
          <p:cNvSpPr txBox="1"/>
          <p:nvPr/>
        </p:nvSpPr>
        <p:spPr>
          <a:xfrm>
            <a:off x="-814316" y="1069075"/>
            <a:ext cx="914400" cy="914400"/>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37"/>
          <p:cNvSpPr txBox="1">
            <a:spLocks noGrp="1"/>
          </p:cNvSpPr>
          <p:nvPr>
            <p:ph type="body" idx="1"/>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9"/>
        <p:cNvGrpSpPr/>
        <p:nvPr/>
      </p:nvGrpSpPr>
      <p:grpSpPr>
        <a:xfrm>
          <a:off x="0" y="0"/>
          <a:ext cx="0" cy="0"/>
          <a:chOff x="0" y="0"/>
          <a:chExt cx="0" cy="0"/>
        </a:xfrm>
      </p:grpSpPr>
      <p:sp>
        <p:nvSpPr>
          <p:cNvPr id="210" name="Google Shape;210;p38"/>
          <p:cNvSpPr>
            <a:spLocks noGrp="1"/>
          </p:cNvSpPr>
          <p:nvPr>
            <p:ph type="pic" idx="2"/>
          </p:nvPr>
        </p:nvSpPr>
        <p:spPr>
          <a:xfrm>
            <a:off x="5183188" y="1981200"/>
            <a:ext cx="7008812" cy="4367213"/>
          </a:xfrm>
          <a:prstGeom prst="rect">
            <a:avLst/>
          </a:prstGeom>
          <a:noFill/>
          <a:ln>
            <a:noFill/>
          </a:ln>
        </p:spPr>
      </p:sp>
      <p:sp>
        <p:nvSpPr>
          <p:cNvPr id="211" name="Google Shape;211;p38"/>
          <p:cNvSpPr txBox="1">
            <a:spLocks noGrp="1"/>
          </p:cNvSpPr>
          <p:nvPr>
            <p:ph type="title"/>
          </p:nvPr>
        </p:nvSpPr>
        <p:spPr>
          <a:xfrm>
            <a:off x="839788" y="1981200"/>
            <a:ext cx="3932237" cy="10963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8"/>
          <p:cNvSpPr txBox="1">
            <a:spLocks noGrp="1"/>
          </p:cNvSpPr>
          <p:nvPr>
            <p:ph type="body" idx="1"/>
          </p:nvPr>
        </p:nvSpPr>
        <p:spPr>
          <a:xfrm>
            <a:off x="839788" y="3077570"/>
            <a:ext cx="3932237" cy="32787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 name="Google Shape;213;p3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7715186-C300-42CD-BF66-FD429954A1AA}" type="datetime1">
              <a:rPr lang="en-US" smtClean="0"/>
              <a:t>3/19/2025</a:t>
            </a:fld>
            <a:endParaRPr dirty="0"/>
          </a:p>
        </p:txBody>
      </p:sp>
      <p:sp>
        <p:nvSpPr>
          <p:cNvPr id="214" name="Google Shape;214;p3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15" name="Google Shape;215;p38"/>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16" name="Google Shape;216;p38"/>
          <p:cNvSpPr txBox="1">
            <a:spLocks noGrp="1"/>
          </p:cNvSpPr>
          <p:nvPr>
            <p:ph type="body" idx="3"/>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9"/>
          <p:cNvSpPr txBox="1">
            <a:spLocks noGrp="1"/>
          </p:cNvSpPr>
          <p:nvPr>
            <p:ph type="body" idx="1"/>
          </p:nvPr>
        </p:nvSpPr>
        <p:spPr>
          <a:xfrm rot="5400000">
            <a:off x="3847821" y="-1023028"/>
            <a:ext cx="449635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9"/>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2439ACB-F161-47E0-B41B-A6EDC051E8AD}" type="datetime1">
              <a:rPr lang="en-US" smtClean="0"/>
              <a:t>3/19/2025</a:t>
            </a:fld>
            <a:endParaRPr dirty="0"/>
          </a:p>
        </p:txBody>
      </p:sp>
      <p:sp>
        <p:nvSpPr>
          <p:cNvPr id="221" name="Google Shape;221;p39"/>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22" name="Google Shape;222;p39"/>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rot="5400000">
            <a:off x="7360302" y="2183464"/>
            <a:ext cx="535809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40"/>
          <p:cNvSpPr txBox="1">
            <a:spLocks noGrp="1"/>
          </p:cNvSpPr>
          <p:nvPr>
            <p:ph type="body" idx="1"/>
          </p:nvPr>
        </p:nvSpPr>
        <p:spPr>
          <a:xfrm rot="5400000">
            <a:off x="2026302" y="-369236"/>
            <a:ext cx="535809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593BC5D-2BC8-4623-BE2E-E61ED330BED7}" type="datetime1">
              <a:rPr lang="en-US" smtClean="0"/>
              <a:t>3/19/2025</a:t>
            </a:fld>
            <a:endParaRPr dirty="0"/>
          </a:p>
        </p:txBody>
      </p:sp>
      <p:sp>
        <p:nvSpPr>
          <p:cNvPr id="227" name="Google Shape;227;p4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28" name="Google Shape;228;p4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839788" y="1981200"/>
            <a:ext cx="3932237" cy="10560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1"/>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233B2C4-7F1A-4E49-9AB6-A4DA80D31355}" type="datetime1">
              <a:rPr lang="en-US" smtClean="0"/>
              <a:t>3/19/2025</a:t>
            </a:fld>
            <a:endParaRPr dirty="0"/>
          </a:p>
        </p:txBody>
      </p:sp>
      <p:sp>
        <p:nvSpPr>
          <p:cNvPr id="233" name="Google Shape;233;p4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234" name="Google Shape;234;p4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aphicFrame>
        <p:nvGraphicFramePr>
          <p:cNvPr id="235" name="Google Shape;235;p41"/>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36" name="Google Shape;236;p41"/>
          <p:cNvSpPr txBox="1"/>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4400"/>
              <a:buFont typeface="Calibri"/>
              <a:buNone/>
            </a:pPr>
            <a:r>
              <a:rPr lang="en-US" sz="4400" dirty="0">
                <a:solidFill>
                  <a:schemeClr val="dk2"/>
                </a:solidFill>
                <a:latin typeface="Calibri"/>
                <a:ea typeface="Calibri"/>
                <a:cs typeface="Calibri"/>
                <a:sym typeface="Calibri"/>
              </a:rPr>
              <a:t>Click to edit Master title style</a:t>
            </a:r>
            <a:endParaRPr sz="4400" dirty="0">
              <a:solidFill>
                <a:schemeClr val="dk2"/>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8CB3C-513D-4FCD-BE89-B7F842AC27F9}" type="datetime1">
              <a:rPr lang="en-US" smtClean="0"/>
              <a:t>3/19/2025</a:t>
            </a:fld>
            <a:endParaRPr lang="en-US" dirty="0"/>
          </a:p>
        </p:txBody>
      </p:sp>
      <p:sp>
        <p:nvSpPr>
          <p:cNvPr id="4" name="Footer Placeholder 3"/>
          <p:cNvSpPr>
            <a:spLocks noGrp="1"/>
          </p:cNvSpPr>
          <p:nvPr>
            <p:ph type="ftr" sz="quarter" idx="11"/>
          </p:nvPr>
        </p:nvSpPr>
        <p:spPr/>
        <p:txBody>
          <a:bodyPr/>
          <a:lstStyle/>
          <a:p>
            <a:r>
              <a:rPr lang="en-US" smtClean="0"/>
              <a:t>Risks of Prescription Opioid Use Disorder Among Youth</a:t>
            </a:r>
            <a:endParaRPr lang="en-US" dirty="0"/>
          </a:p>
        </p:txBody>
      </p:sp>
      <p:sp>
        <p:nvSpPr>
          <p:cNvPr id="5" name="Slide Number Placeholder 4"/>
          <p:cNvSpPr>
            <a:spLocks noGrp="1"/>
          </p:cNvSpPr>
          <p:nvPr>
            <p:ph type="sldNum" sz="quarter" idx="12"/>
          </p:nvPr>
        </p:nvSpPr>
        <p:spPr/>
        <p:txBody>
          <a:bodyPr/>
          <a:lstStyle/>
          <a:p>
            <a:fld id="{10DF18CF-3E5B-48FF-B075-D372683FAF82}" type="slidenum">
              <a:rPr lang="en-US" smtClean="0"/>
              <a:t>‹#›</a:t>
            </a:fld>
            <a:endParaRPr lang="en-US" dirty="0"/>
          </a:p>
        </p:txBody>
      </p:sp>
    </p:spTree>
    <p:extLst>
      <p:ext uri="{BB962C8B-B14F-4D97-AF65-F5344CB8AC3E}">
        <p14:creationId xmlns:p14="http://schemas.microsoft.com/office/powerpoint/2010/main" val="141929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004BF-C671-4CAA-A5ED-AEC3F50E28F2}" type="datetime1">
              <a:rPr lang="en-US" smtClean="0"/>
              <a:t>3/19/2025</a:t>
            </a:fld>
            <a:endParaRPr lang="en-US" dirty="0"/>
          </a:p>
        </p:txBody>
      </p:sp>
      <p:sp>
        <p:nvSpPr>
          <p:cNvPr id="3" name="Footer Placeholder 2"/>
          <p:cNvSpPr>
            <a:spLocks noGrp="1"/>
          </p:cNvSpPr>
          <p:nvPr>
            <p:ph type="ftr" sz="quarter" idx="11"/>
          </p:nvPr>
        </p:nvSpPr>
        <p:spPr/>
        <p:txBody>
          <a:bodyPr/>
          <a:lstStyle/>
          <a:p>
            <a:r>
              <a:rPr lang="en-US" smtClean="0"/>
              <a:t>Risks of Prescription Opioid Use Disorder Among Youth</a:t>
            </a:r>
            <a:endParaRPr lang="en-US" dirty="0"/>
          </a:p>
        </p:txBody>
      </p:sp>
      <p:sp>
        <p:nvSpPr>
          <p:cNvPr id="4" name="Slide Number Placeholder 3"/>
          <p:cNvSpPr>
            <a:spLocks noGrp="1"/>
          </p:cNvSpPr>
          <p:nvPr>
            <p:ph type="sldNum" sz="quarter" idx="12"/>
          </p:nvPr>
        </p:nvSpPr>
        <p:spPr/>
        <p:txBody>
          <a:bodyPr/>
          <a:lstStyle/>
          <a:p>
            <a:fld id="{10DF18CF-3E5B-48FF-B075-D372683FAF82}" type="slidenum">
              <a:rPr lang="en-US" smtClean="0"/>
              <a:t>‹#›</a:t>
            </a:fld>
            <a:endParaRPr lang="en-US" dirty="0"/>
          </a:p>
        </p:txBody>
      </p:sp>
    </p:spTree>
    <p:extLst>
      <p:ext uri="{BB962C8B-B14F-4D97-AF65-F5344CB8AC3E}">
        <p14:creationId xmlns:p14="http://schemas.microsoft.com/office/powerpoint/2010/main" val="28937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23"/>
          <p:cNvSpPr txBox="1">
            <a:spLocks noGrp="1"/>
          </p:cNvSpPr>
          <p:nvPr>
            <p:ph type="body" idx="1"/>
          </p:nvPr>
        </p:nvSpPr>
        <p:spPr>
          <a:xfrm>
            <a:off x="838200" y="1981200"/>
            <a:ext cx="5290032" cy="3854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body" idx="2"/>
          </p:nvPr>
        </p:nvSpPr>
        <p:spPr>
          <a:xfrm>
            <a:off x="6356832" y="1981200"/>
            <a:ext cx="5105400" cy="3854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D3DC417-9488-4CC8-8E42-ED66CA1B8F85}" type="datetime1">
              <a:rPr lang="en-US" smtClean="0"/>
              <a:t>3/19/2025</a:t>
            </a:fld>
            <a:endParaRPr dirty="0"/>
          </a:p>
        </p:txBody>
      </p:sp>
      <p:sp>
        <p:nvSpPr>
          <p:cNvPr id="77" name="Google Shape;77;p2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Risks of Prescription Opioid Use Disorder Among Youth</a:t>
            </a:r>
            <a:endParaRPr dirty="0"/>
          </a:p>
        </p:txBody>
      </p:sp>
      <p:sp>
        <p:nvSpPr>
          <p:cNvPr id="78" name="Google Shape;78;p23"/>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9" name="Google Shape;79;p23"/>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BULLETS">
  <p:cSld name="CONTENT + BULLETS">
    <p:spTree>
      <p:nvGrpSpPr>
        <p:cNvPr id="1" name="Shape 97"/>
        <p:cNvGrpSpPr/>
        <p:nvPr/>
      </p:nvGrpSpPr>
      <p:grpSpPr>
        <a:xfrm>
          <a:off x="0" y="0"/>
          <a:ext cx="0" cy="0"/>
          <a:chOff x="0" y="0"/>
          <a:chExt cx="0" cy="0"/>
        </a:xfrm>
      </p:grpSpPr>
      <p:sp>
        <p:nvSpPr>
          <p:cNvPr id="98" name="Google Shape;98;p2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57B7946-8A33-4FFE-9C91-CA49E8334DAA}" type="datetime1">
              <a:rPr lang="en-US" smtClean="0"/>
              <a:t>3/19/2025</a:t>
            </a:fld>
            <a:endParaRPr dirty="0"/>
          </a:p>
        </p:txBody>
      </p:sp>
      <p:sp>
        <p:nvSpPr>
          <p:cNvPr id="99" name="Google Shape;99;p2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00" name="Google Shape;100;p2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1" name="Google Shape;101;p26"/>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a:off x="5183188" y="1981199"/>
            <a:ext cx="6508394" cy="424217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3" name="Google Shape;103;p26"/>
          <p:cNvSpPr txBox="1">
            <a:spLocks noGrp="1"/>
          </p:cNvSpPr>
          <p:nvPr>
            <p:ph type="body" idx="2"/>
          </p:nvPr>
        </p:nvSpPr>
        <p:spPr>
          <a:xfrm>
            <a:off x="839788" y="3231484"/>
            <a:ext cx="3932237" cy="29918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26"/>
          <p:cNvSpPr txBox="1">
            <a:spLocks noGrp="1"/>
          </p:cNvSpPr>
          <p:nvPr>
            <p:ph type="body" idx="3"/>
          </p:nvPr>
        </p:nvSpPr>
        <p:spPr>
          <a:xfrm>
            <a:off x="838200" y="1981200"/>
            <a:ext cx="3932236" cy="11486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3200"/>
              <a:buFont typeface="Calibri"/>
              <a:buNone/>
              <a:defRPr sz="3200">
                <a:solidFill>
                  <a:schemeClr val="dk2"/>
                </a:solidFill>
                <a:latin typeface="Calibri"/>
                <a:ea typeface="Calibri"/>
                <a:cs typeface="Calibri"/>
                <a:sym typeface="Calibri"/>
              </a:defRPr>
            </a:lvl2pPr>
            <a:lvl3pPr marL="1371600" lvl="2" indent="-228600" algn="l">
              <a:lnSpc>
                <a:spcPct val="90000"/>
              </a:lnSpc>
              <a:spcBef>
                <a:spcPts val="500"/>
              </a:spcBef>
              <a:spcAft>
                <a:spcPts val="0"/>
              </a:spcAft>
              <a:buClr>
                <a:schemeClr val="dk2"/>
              </a:buClr>
              <a:buSzPts val="3200"/>
              <a:buFont typeface="Calibri"/>
              <a:buNone/>
              <a:defRPr sz="3200">
                <a:solidFill>
                  <a:schemeClr val="dk2"/>
                </a:solidFill>
                <a:latin typeface="Calibri"/>
                <a:ea typeface="Calibri"/>
                <a:cs typeface="Calibri"/>
                <a:sym typeface="Calibri"/>
              </a:defRPr>
            </a:lvl3pPr>
            <a:lvl4pPr marL="1828800" lvl="3" indent="-228600" algn="l">
              <a:lnSpc>
                <a:spcPct val="90000"/>
              </a:lnSpc>
              <a:spcBef>
                <a:spcPts val="500"/>
              </a:spcBef>
              <a:spcAft>
                <a:spcPts val="0"/>
              </a:spcAft>
              <a:buClr>
                <a:schemeClr val="dk2"/>
              </a:buClr>
              <a:buSzPts val="3200"/>
              <a:buFont typeface="Calibri"/>
              <a:buNone/>
              <a:defRPr sz="3200">
                <a:solidFill>
                  <a:schemeClr val="dk2"/>
                </a:solidFill>
                <a:latin typeface="Calibri"/>
                <a:ea typeface="Calibri"/>
                <a:cs typeface="Calibri"/>
                <a:sym typeface="Calibri"/>
              </a:defRPr>
            </a:lvl4pPr>
            <a:lvl5pPr marL="2286000" lvl="4" indent="-228600" algn="l">
              <a:lnSpc>
                <a:spcPct val="90000"/>
              </a:lnSpc>
              <a:spcBef>
                <a:spcPts val="500"/>
              </a:spcBef>
              <a:spcAft>
                <a:spcPts val="0"/>
              </a:spcAft>
              <a:buClr>
                <a:schemeClr val="dk2"/>
              </a:buClr>
              <a:buSzPts val="3200"/>
              <a:buFont typeface="Calibri"/>
              <a:buNone/>
              <a:defRPr sz="3200">
                <a:solidFill>
                  <a:schemeClr val="dk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9" name="Google Shape;119;p29"/>
          <p:cNvPicPr preferRelativeResize="0"/>
          <p:nvPr/>
        </p:nvPicPr>
        <p:blipFill rotWithShape="1">
          <a:blip r:embed="rId3">
            <a:alphaModFix/>
          </a:blip>
          <a:srcRect/>
          <a:stretch/>
        </p:blipFill>
        <p:spPr>
          <a:xfrm>
            <a:off x="4783065" y="5810890"/>
            <a:ext cx="2625867" cy="661983"/>
          </a:xfrm>
          <a:prstGeom prst="rect">
            <a:avLst/>
          </a:prstGeom>
          <a:noFill/>
          <a:ln>
            <a:noFill/>
          </a:ln>
        </p:spPr>
      </p:pic>
      <p:sp>
        <p:nvSpPr>
          <p:cNvPr id="120" name="Google Shape;120;p29"/>
          <p:cNvSpPr txBox="1"/>
          <p:nvPr/>
        </p:nvSpPr>
        <p:spPr>
          <a:xfrm>
            <a:off x="3013438" y="786017"/>
            <a:ext cx="6055056" cy="12609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THANK YOU</a:t>
            </a:r>
            <a:endParaRPr dirty="0"/>
          </a:p>
        </p:txBody>
      </p:sp>
      <p:sp>
        <p:nvSpPr>
          <p:cNvPr id="121" name="Google Shape;121;p29"/>
          <p:cNvSpPr txBox="1">
            <a:spLocks noGrp="1"/>
          </p:cNvSpPr>
          <p:nvPr>
            <p:ph type="body" idx="1"/>
          </p:nvPr>
        </p:nvSpPr>
        <p:spPr>
          <a:xfrm>
            <a:off x="3100916" y="2472258"/>
            <a:ext cx="5880100" cy="39317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txBox="1">
            <a:spLocks noGrp="1"/>
          </p:cNvSpPr>
          <p:nvPr>
            <p:ph type="body" idx="2"/>
          </p:nvPr>
        </p:nvSpPr>
        <p:spPr>
          <a:xfrm>
            <a:off x="3100916" y="2904057"/>
            <a:ext cx="5880100" cy="3254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9"/>
          <p:cNvSpPr txBox="1">
            <a:spLocks noGrp="1"/>
          </p:cNvSpPr>
          <p:nvPr>
            <p:ph type="body" idx="3"/>
          </p:nvPr>
        </p:nvSpPr>
        <p:spPr>
          <a:xfrm>
            <a:off x="3100916" y="3484563"/>
            <a:ext cx="2918885" cy="32543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body" idx="4"/>
          </p:nvPr>
        </p:nvSpPr>
        <p:spPr>
          <a:xfrm>
            <a:off x="6172200" y="3484563"/>
            <a:ext cx="2808816" cy="325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5" name="Google Shape;125;p29"/>
          <p:cNvCxnSpPr/>
          <p:nvPr/>
        </p:nvCxnSpPr>
        <p:spPr>
          <a:xfrm>
            <a:off x="6096000" y="3484563"/>
            <a:ext cx="0" cy="325437"/>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6"/>
        <p:cNvGrpSpPr/>
        <p:nvPr/>
      </p:nvGrpSpPr>
      <p:grpSpPr>
        <a:xfrm>
          <a:off x="0" y="0"/>
          <a:ext cx="0" cy="0"/>
          <a:chOff x="0" y="0"/>
          <a:chExt cx="0" cy="0"/>
        </a:xfrm>
      </p:grpSpPr>
      <p:sp>
        <p:nvSpPr>
          <p:cNvPr id="127" name="Google Shape;127;p3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FC5C5FB-EA0A-4A9F-A154-4F6DE41A219F}" type="datetime1">
              <a:rPr lang="en-US" smtClean="0"/>
              <a:t>3/19/2025</a:t>
            </a:fld>
            <a:endParaRPr dirty="0"/>
          </a:p>
        </p:txBody>
      </p:sp>
      <p:sp>
        <p:nvSpPr>
          <p:cNvPr id="128" name="Google Shape;128;p3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29" name="Google Shape;129;p3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30" name="Google Shape;130;p30" descr="Logo, company name&#10;&#10;Description automatically generated"/>
          <p:cNvPicPr preferRelativeResize="0"/>
          <p:nvPr/>
        </p:nvPicPr>
        <p:blipFill rotWithShape="1">
          <a:blip r:embed="rId2">
            <a:alphaModFix/>
          </a:blip>
          <a:srcRect/>
          <a:stretch/>
        </p:blipFill>
        <p:spPr>
          <a:xfrm>
            <a:off x="9082019" y="4564659"/>
            <a:ext cx="1967855" cy="1418496"/>
          </a:xfrm>
          <a:prstGeom prst="rect">
            <a:avLst/>
          </a:prstGeom>
          <a:noFill/>
          <a:ln>
            <a:noFill/>
          </a:ln>
        </p:spPr>
      </p:pic>
      <p:pic>
        <p:nvPicPr>
          <p:cNvPr id="131" name="Google Shape;131;p30" descr="Logo&#10;&#10;Description automatically generated with medium confidence"/>
          <p:cNvPicPr preferRelativeResize="0"/>
          <p:nvPr/>
        </p:nvPicPr>
        <p:blipFill rotWithShape="1">
          <a:blip r:embed="rId3">
            <a:alphaModFix/>
          </a:blip>
          <a:srcRect/>
          <a:stretch/>
        </p:blipFill>
        <p:spPr>
          <a:xfrm>
            <a:off x="8900339" y="1888433"/>
            <a:ext cx="2331214" cy="1220002"/>
          </a:xfrm>
          <a:prstGeom prst="rect">
            <a:avLst/>
          </a:prstGeom>
          <a:noFill/>
          <a:ln>
            <a:noFill/>
          </a:ln>
        </p:spPr>
      </p:pic>
      <p:pic>
        <p:nvPicPr>
          <p:cNvPr id="132" name="Google Shape;132;p30" descr="A screenshot of a video game&#10;&#10;Description automatically generated with medium confidence"/>
          <p:cNvPicPr preferRelativeResize="0"/>
          <p:nvPr/>
        </p:nvPicPr>
        <p:blipFill rotWithShape="1">
          <a:blip r:embed="rId4">
            <a:alphaModFix/>
          </a:blip>
          <a:srcRect/>
          <a:stretch/>
        </p:blipFill>
        <p:spPr>
          <a:xfrm>
            <a:off x="8897546" y="3479521"/>
            <a:ext cx="2336800" cy="850900"/>
          </a:xfrm>
          <a:prstGeom prst="rect">
            <a:avLst/>
          </a:prstGeom>
          <a:noFill/>
          <a:ln>
            <a:noFill/>
          </a:ln>
        </p:spPr>
      </p:pic>
      <p:sp>
        <p:nvSpPr>
          <p:cNvPr id="133" name="Google Shape;133;p30"/>
          <p:cNvSpPr txBox="1"/>
          <p:nvPr/>
        </p:nvSpPr>
        <p:spPr>
          <a:xfrm>
            <a:off x="542362" y="1949035"/>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1</a:t>
            </a:r>
            <a:endParaRPr dirty="0"/>
          </a:p>
        </p:txBody>
      </p:sp>
      <p:sp>
        <p:nvSpPr>
          <p:cNvPr id="134" name="Google Shape;134;p30"/>
          <p:cNvSpPr txBox="1"/>
          <p:nvPr/>
        </p:nvSpPr>
        <p:spPr>
          <a:xfrm>
            <a:off x="542362" y="2941672"/>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2</a:t>
            </a:r>
            <a:endParaRPr dirty="0"/>
          </a:p>
        </p:txBody>
      </p:sp>
      <p:sp>
        <p:nvSpPr>
          <p:cNvPr id="135" name="Google Shape;135;p30"/>
          <p:cNvSpPr txBox="1"/>
          <p:nvPr/>
        </p:nvSpPr>
        <p:spPr>
          <a:xfrm>
            <a:off x="542362" y="3904971"/>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3</a:t>
            </a:r>
            <a:endParaRPr dirty="0"/>
          </a:p>
        </p:txBody>
      </p:sp>
      <p:sp>
        <p:nvSpPr>
          <p:cNvPr id="136" name="Google Shape;136;p30"/>
          <p:cNvSpPr txBox="1"/>
          <p:nvPr/>
        </p:nvSpPr>
        <p:spPr>
          <a:xfrm>
            <a:off x="542362" y="4912278"/>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4</a:t>
            </a:r>
            <a:endParaRPr dirty="0"/>
          </a:p>
        </p:txBody>
      </p:sp>
      <p:sp>
        <p:nvSpPr>
          <p:cNvPr id="137" name="Google Shape;137;p30"/>
          <p:cNvSpPr txBox="1"/>
          <p:nvPr/>
        </p:nvSpPr>
        <p:spPr>
          <a:xfrm>
            <a:off x="542362" y="5513730"/>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5</a:t>
            </a:r>
            <a:endParaRPr dirty="0"/>
          </a:p>
        </p:txBody>
      </p:sp>
      <p:sp>
        <p:nvSpPr>
          <p:cNvPr id="138" name="Google Shape;138;p30"/>
          <p:cNvSpPr txBox="1"/>
          <p:nvPr/>
        </p:nvSpPr>
        <p:spPr>
          <a:xfrm>
            <a:off x="838200" y="1981200"/>
            <a:ext cx="7655451" cy="4272905"/>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Stood up the Bring Back Louisiana COVID-19 vaccination education and outreach campaign,</a:t>
            </a:r>
            <a:r>
              <a:rPr lang="en-US" sz="1800" b="0" dirty="0">
                <a:solidFill>
                  <a:schemeClr val="dk1"/>
                </a:solidFill>
                <a:latin typeface="Calibri"/>
                <a:ea typeface="Calibri"/>
                <a:cs typeface="Calibri"/>
                <a:sym typeface="Calibri"/>
              </a:rPr>
              <a:t> rooted in community partnerships and get-out-the-vote tactics, which would ultimately be hailed as best practice by the White House. In less than one year, more than 55% of Louisianans decided to start their COVID-19 vaccination series.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Continued to provide greater access to care through the expansion of Medicaid coverage, </a:t>
            </a:r>
            <a:r>
              <a:rPr lang="en-US" sz="1800" b="0" dirty="0">
                <a:solidFill>
                  <a:schemeClr val="dk1"/>
                </a:solidFill>
                <a:latin typeface="Calibri"/>
                <a:ea typeface="Calibri"/>
                <a:cs typeface="Calibri"/>
                <a:sym typeface="Calibri"/>
              </a:rPr>
              <a:t>which began five years ago. As a result, 73% of adults benefitting from the expansion have seen their doctor for medical care. To date, more than 600,000 residents benefit from access to quality healthcare that many otherwise were not able to afford.</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Facilitated a decrease in unexpected delivery outcomes among birthing persons who experienced hemorrhage by 20% </a:t>
            </a:r>
            <a:r>
              <a:rPr lang="en-US" sz="1800" b="0" dirty="0">
                <a:solidFill>
                  <a:schemeClr val="dk1"/>
                </a:solidFill>
                <a:latin typeface="Calibri"/>
                <a:ea typeface="Calibri"/>
                <a:cs typeface="Calibri"/>
                <a:sym typeface="Calibri"/>
              </a:rPr>
              <a:t>at hospitals participating in the Reducing Maternal Morbidity Initiative. By the end of the initiative, these facilities reduced unexpected outcomes related to hemorrhage by 35%, and by Black birthing people who experienced hemorrhage by 49%.</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Implemented the Children’s Medicaid Option, also known as TEFRA, </a:t>
            </a:r>
            <a:r>
              <a:rPr lang="en-US" sz="1800" b="0" dirty="0">
                <a:solidFill>
                  <a:schemeClr val="dk1"/>
                </a:solidFill>
                <a:latin typeface="Calibri"/>
                <a:ea typeface="Calibri"/>
                <a:cs typeface="Calibri"/>
                <a:sym typeface="Calibri"/>
              </a:rPr>
              <a:t>which allows certain children under 19 years of age with disabilities to receive Medicaid coverage, regardless of parental income.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WIC Breastfeeding Award of Excellence in the Gold category by USDA </a:t>
            </a:r>
            <a:r>
              <a:rPr lang="en-US" sz="1800" b="0" dirty="0">
                <a:solidFill>
                  <a:schemeClr val="dk1"/>
                </a:solidFill>
                <a:latin typeface="Calibri"/>
                <a:ea typeface="Calibri"/>
                <a:cs typeface="Calibri"/>
                <a:sym typeface="Calibri"/>
              </a:rPr>
              <a:t>for providing “exemplary breastfeeding promotion and support activities.” </a:t>
            </a:r>
            <a:endParaRPr dirty="0"/>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p:txBody>
      </p:sp>
      <p:sp>
        <p:nvSpPr>
          <p:cNvPr id="139" name="Google Shape;139;p30"/>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LDH’S top accomplishments from 2021:</a:t>
            </a:r>
            <a:endParaRPr dirty="0"/>
          </a:p>
        </p:txBody>
      </p:sp>
      <p:sp>
        <p:nvSpPr>
          <p:cNvPr id="140" name="Google Shape;140;p30"/>
          <p:cNvSpPr txBox="1"/>
          <p:nvPr/>
        </p:nvSpPr>
        <p:spPr>
          <a:xfrm>
            <a:off x="1119773" y="91440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1"/>
        <p:cNvGrpSpPr/>
        <p:nvPr/>
      </p:nvGrpSpPr>
      <p:grpSpPr>
        <a:xfrm>
          <a:off x="0" y="0"/>
          <a:ext cx="0" cy="0"/>
          <a:chOff x="0" y="0"/>
          <a:chExt cx="0" cy="0"/>
        </a:xfrm>
      </p:grpSpPr>
      <p:sp>
        <p:nvSpPr>
          <p:cNvPr id="142" name="Google Shape;142;p3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E97002D-4DE4-4E60-A81F-3C038377E7DD}" type="datetime1">
              <a:rPr lang="en-US" smtClean="0"/>
              <a:t>3/19/2025</a:t>
            </a:fld>
            <a:endParaRPr dirty="0"/>
          </a:p>
        </p:txBody>
      </p:sp>
      <p:sp>
        <p:nvSpPr>
          <p:cNvPr id="143" name="Google Shape;143;p3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44" name="Google Shape;144;p3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5" name="Google Shape;145;p31" descr="A picture containing arrow&#10;&#10;Description automatically generated"/>
          <p:cNvPicPr preferRelativeResize="0"/>
          <p:nvPr/>
        </p:nvPicPr>
        <p:blipFill rotWithShape="1">
          <a:blip r:embed="rId2">
            <a:alphaModFix/>
          </a:blip>
          <a:srcRect/>
          <a:stretch/>
        </p:blipFill>
        <p:spPr>
          <a:xfrm>
            <a:off x="6736564" y="1295508"/>
            <a:ext cx="4876800" cy="4876800"/>
          </a:xfrm>
          <a:prstGeom prst="rect">
            <a:avLst/>
          </a:prstGeom>
          <a:noFill/>
          <a:ln>
            <a:noFill/>
          </a:ln>
        </p:spPr>
      </p:pic>
      <p:sp>
        <p:nvSpPr>
          <p:cNvPr id="146" name="Google Shape;146;p31"/>
          <p:cNvSpPr txBox="1"/>
          <p:nvPr/>
        </p:nvSpPr>
        <p:spPr>
          <a:xfrm>
            <a:off x="838200" y="2322675"/>
            <a:ext cx="7626112" cy="15989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1) Improve the Health and Well-being of Louisianans with an Emphasis on Prevention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2) Reshape #TeamLDH Culture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3) Enhance Customer Service, Partnerships, and Community Relations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4) Promote Transparency, Accountability, and Compliance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7" name="Google Shape;147;p31"/>
          <p:cNvSpPr txBox="1"/>
          <p:nvPr/>
        </p:nvSpPr>
        <p:spPr>
          <a:xfrm>
            <a:off x="838200" y="4395966"/>
            <a:ext cx="7626112" cy="124690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17 initiatives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42 goals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260 deliverables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8" name="Google Shape;148;p31"/>
          <p:cNvSpPr txBox="1"/>
          <p:nvPr/>
        </p:nvSpPr>
        <p:spPr>
          <a:xfrm>
            <a:off x="838199" y="5713151"/>
            <a:ext cx="74508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dirty="0">
                <a:solidFill>
                  <a:schemeClr val="dk1"/>
                </a:solidFill>
                <a:latin typeface="Calibri"/>
                <a:ea typeface="Calibri"/>
                <a:cs typeface="Calibri"/>
                <a:sym typeface="Calibri"/>
              </a:rPr>
              <a:t>LDH will report to the public progress in meeting its goals at the end of FY22.</a:t>
            </a:r>
            <a:endParaRPr dirty="0"/>
          </a:p>
          <a:p>
            <a:pPr marL="0" marR="0" lvl="0" indent="0" algn="l" rtl="0">
              <a:spcBef>
                <a:spcPts val="0"/>
              </a:spcBef>
              <a:spcAft>
                <a:spcPts val="0"/>
              </a:spcAft>
              <a:buNone/>
            </a:pPr>
            <a:endParaRPr sz="1600" i="1" dirty="0">
              <a:solidFill>
                <a:schemeClr val="dk1"/>
              </a:solidFill>
              <a:latin typeface="Calibri"/>
              <a:ea typeface="Calibri"/>
              <a:cs typeface="Calibri"/>
              <a:sym typeface="Calibri"/>
            </a:endParaRPr>
          </a:p>
        </p:txBody>
      </p:sp>
      <p:sp>
        <p:nvSpPr>
          <p:cNvPr id="149" name="Google Shape;149;p31"/>
          <p:cNvSpPr txBox="1"/>
          <p:nvPr/>
        </p:nvSpPr>
        <p:spPr>
          <a:xfrm>
            <a:off x="838200" y="1895629"/>
            <a:ext cx="60951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OUR COMMITMENTS: </a:t>
            </a:r>
            <a:endParaRPr dirty="0"/>
          </a:p>
        </p:txBody>
      </p:sp>
      <p:sp>
        <p:nvSpPr>
          <p:cNvPr id="150" name="Google Shape;150;p31"/>
          <p:cNvSpPr txBox="1"/>
          <p:nvPr/>
        </p:nvSpPr>
        <p:spPr>
          <a:xfrm>
            <a:off x="838199" y="3979014"/>
            <a:ext cx="6095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THESE COMMITMENTS ENCOMPASS: </a:t>
            </a:r>
            <a:endParaRPr dirty="0"/>
          </a:p>
        </p:txBody>
      </p:sp>
      <p:sp>
        <p:nvSpPr>
          <p:cNvPr id="151" name="Google Shape;151;p31"/>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FY 2022 LDH Business Plan </a:t>
            </a:r>
            <a:endParaRPr dirty="0"/>
          </a:p>
        </p:txBody>
      </p:sp>
      <p:sp>
        <p:nvSpPr>
          <p:cNvPr id="152" name="Google Shape;152;p31"/>
          <p:cNvSpPr txBox="1"/>
          <p:nvPr/>
        </p:nvSpPr>
        <p:spPr>
          <a:xfrm>
            <a:off x="9342967" y="5691876"/>
            <a:ext cx="2345267" cy="2540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Click </a:t>
            </a:r>
            <a: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US" sz="1800" dirty="0">
                <a:solidFill>
                  <a:schemeClr val="dk1"/>
                </a:solidFill>
                <a:latin typeface="Calibri"/>
                <a:ea typeface="Calibri"/>
                <a:cs typeface="Calibri"/>
                <a:sym typeface="Calibri"/>
              </a:rPr>
              <a:t> to view full Business Plan.</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3"/>
        <p:cNvGrpSpPr/>
        <p:nvPr/>
      </p:nvGrpSpPr>
      <p:grpSpPr>
        <a:xfrm>
          <a:off x="0" y="0"/>
          <a:ext cx="0" cy="0"/>
          <a:chOff x="0" y="0"/>
          <a:chExt cx="0" cy="0"/>
        </a:xfrm>
      </p:grpSpPr>
      <p:sp>
        <p:nvSpPr>
          <p:cNvPr id="154" name="Google Shape;154;p32"/>
          <p:cNvSpPr/>
          <p:nvPr/>
        </p:nvSpPr>
        <p:spPr>
          <a:xfrm>
            <a:off x="0" y="-29633"/>
            <a:ext cx="12192000" cy="688763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5" name="Google Shape;155;p32"/>
          <p:cNvPicPr preferRelativeResize="0"/>
          <p:nvPr/>
        </p:nvPicPr>
        <p:blipFill rotWithShape="1">
          <a:blip r:embed="rId2">
            <a:alphaModFix/>
          </a:blip>
          <a:srcRect/>
          <a:stretch/>
        </p:blipFill>
        <p:spPr>
          <a:xfrm>
            <a:off x="0" y="2692400"/>
            <a:ext cx="12192000" cy="1473200"/>
          </a:xfrm>
          <a:prstGeom prst="rect">
            <a:avLst/>
          </a:prstGeom>
          <a:noFill/>
          <a:ln>
            <a:noFill/>
          </a:ln>
        </p:spPr>
      </p:pic>
      <p:sp>
        <p:nvSpPr>
          <p:cNvPr id="156" name="Google Shape;156;p32"/>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7" name="Google Shape;157;p32"/>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D47616D-2037-443A-BCC1-578DE4E842A5}" type="datetime1">
              <a:rPr lang="en-US" smtClean="0"/>
              <a:t>3/19/2025</a:t>
            </a:fld>
            <a:endParaRPr dirty="0"/>
          </a:p>
        </p:txBody>
      </p:sp>
      <p:sp>
        <p:nvSpPr>
          <p:cNvPr id="159" name="Google Shape;159;p3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60" name="Google Shape;160;p32"/>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1" name="Google Shape;161;p32"/>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32"/>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3" name="Google Shape;163;p32"/>
          <p:cNvPicPr preferRelativeResize="0"/>
          <p:nvPr/>
        </p:nvPicPr>
        <p:blipFill rotWithShape="1">
          <a:blip r:embed="rId3">
            <a:alphaModFix/>
          </a:blip>
          <a:srcRect/>
          <a:stretch/>
        </p:blipFill>
        <p:spPr>
          <a:xfrm>
            <a:off x="8824994" y="370919"/>
            <a:ext cx="30226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66" name="Google Shape;166;p33"/>
          <p:cNvPicPr preferRelativeResize="0"/>
          <p:nvPr/>
        </p:nvPicPr>
        <p:blipFill rotWithShape="1">
          <a:blip r:embed="rId3">
            <a:alphaModFix/>
          </a:blip>
          <a:srcRect/>
          <a:stretch/>
        </p:blipFill>
        <p:spPr>
          <a:xfrm>
            <a:off x="0" y="6400800"/>
            <a:ext cx="12192000" cy="457200"/>
          </a:xfrm>
          <a:prstGeom prst="rect">
            <a:avLst/>
          </a:prstGeom>
          <a:noFill/>
          <a:ln>
            <a:noFill/>
          </a:ln>
        </p:spPr>
      </p:pic>
      <p:sp>
        <p:nvSpPr>
          <p:cNvPr id="167" name="Google Shape;167;p33"/>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8" name="Google Shape;168;p3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CD57658-1F1A-49B5-BA3E-DD1DA558396A}" type="datetime1">
              <a:rPr lang="en-US" smtClean="0"/>
              <a:t>3/19/2025</a:t>
            </a:fld>
            <a:endParaRPr dirty="0"/>
          </a:p>
        </p:txBody>
      </p:sp>
      <p:pic>
        <p:nvPicPr>
          <p:cNvPr id="169" name="Google Shape;169;p33"/>
          <p:cNvPicPr preferRelativeResize="0"/>
          <p:nvPr/>
        </p:nvPicPr>
        <p:blipFill rotWithShape="1">
          <a:blip r:embed="rId4">
            <a:alphaModFix/>
          </a:blip>
          <a:srcRect/>
          <a:stretch/>
        </p:blipFill>
        <p:spPr>
          <a:xfrm>
            <a:off x="0" y="2692400"/>
            <a:ext cx="12192000" cy="1473200"/>
          </a:xfrm>
          <a:prstGeom prst="rect">
            <a:avLst/>
          </a:prstGeom>
          <a:noFill/>
          <a:ln>
            <a:noFill/>
          </a:ln>
        </p:spPr>
      </p:pic>
      <p:sp>
        <p:nvSpPr>
          <p:cNvPr id="170" name="Google Shape;170;p33"/>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3"/>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72" name="Google Shape;172;p3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73" name="Google Shape;173;p33"/>
          <p:cNvSpPr txBox="1"/>
          <p:nvPr/>
        </p:nvSpPr>
        <p:spPr>
          <a:xfrm>
            <a:off x="956592" y="6446837"/>
            <a:ext cx="990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dirty="0">
              <a:solidFill>
                <a:schemeClr val="lt1"/>
              </a:solidFill>
              <a:latin typeface="Calibri"/>
              <a:ea typeface="Calibri"/>
              <a:cs typeface="Calibri"/>
              <a:sym typeface="Calibri"/>
            </a:endParaRPr>
          </a:p>
        </p:txBody>
      </p:sp>
      <p:sp>
        <p:nvSpPr>
          <p:cNvPr id="174" name="Google Shape;174;p33"/>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5" name="Google Shape;175;p33"/>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78" name="Google Shape;178;p34"/>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179" name="Google Shape;179;p34"/>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4"/>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1" name="Google Shape;181;p34"/>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82" name="Google Shape;182;p3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Risks of Prescription Opioid Use Disorder Among Youth</a:t>
            </a:r>
            <a:endParaRPr dirty="0"/>
          </a:p>
        </p:txBody>
      </p:sp>
      <p:sp>
        <p:nvSpPr>
          <p:cNvPr id="183" name="Google Shape;183;p34"/>
          <p:cNvSpPr txBox="1">
            <a:spLocks noGrp="1"/>
          </p:cNvSpPr>
          <p:nvPr>
            <p:ph type="title"/>
          </p:nvPr>
        </p:nvSpPr>
        <p:spPr>
          <a:xfrm>
            <a:off x="1319752" y="2755664"/>
            <a:ext cx="7316247"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7B3CBF3-EEA0-4681-9B66-C94555D600AC}" type="datetime1">
              <a:rPr lang="en-US" smtClean="0"/>
              <a:t>3/19/2025</a:t>
            </a:fld>
            <a:endParaRPr dirty="0"/>
          </a:p>
        </p:txBody>
      </p:sp>
      <p:pic>
        <p:nvPicPr>
          <p:cNvPr id="185" name="Google Shape;185;p34"/>
          <p:cNvPicPr preferRelativeResize="0"/>
          <p:nvPr/>
        </p:nvPicPr>
        <p:blipFill rotWithShape="1">
          <a:blip r:embed="rId4">
            <a:alphaModFix/>
          </a:blip>
          <a:srcRect/>
          <a:stretch/>
        </p:blipFill>
        <p:spPr>
          <a:xfrm>
            <a:off x="8824994" y="370919"/>
            <a:ext cx="3022600" cy="762000"/>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20">
            <a:alphaModFix/>
          </a:blip>
          <a:srcRect/>
          <a:stretch/>
        </p:blipFill>
        <p:spPr>
          <a:xfrm flipH="1">
            <a:off x="0" y="6396567"/>
            <a:ext cx="12192000" cy="461433"/>
          </a:xfrm>
          <a:prstGeom prst="rect">
            <a:avLst/>
          </a:prstGeom>
          <a:noFill/>
          <a:ln>
            <a:noFill/>
          </a:ln>
        </p:spPr>
      </p:pic>
      <p:pic>
        <p:nvPicPr>
          <p:cNvPr id="11" name="Google Shape;11;p16"/>
          <p:cNvPicPr preferRelativeResize="0"/>
          <p:nvPr/>
        </p:nvPicPr>
        <p:blipFill rotWithShape="1">
          <a:blip r:embed="rId20">
            <a:alphaModFix/>
          </a:blip>
          <a:srcRect/>
          <a:stretch/>
        </p:blipFill>
        <p:spPr>
          <a:xfrm>
            <a:off x="0" y="-22703"/>
            <a:ext cx="12192000" cy="723900"/>
          </a:xfrm>
          <a:prstGeom prst="rect">
            <a:avLst/>
          </a:prstGeom>
          <a:noFill/>
          <a:ln>
            <a:noFill/>
          </a:ln>
        </p:spPr>
      </p:pic>
      <p:sp>
        <p:nvSpPr>
          <p:cNvPr id="12" name="Google Shape;12;p1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6"/>
          <p:cNvSpPr txBox="1">
            <a:spLocks noGrp="1"/>
          </p:cNvSpPr>
          <p:nvPr>
            <p:ph type="body" idx="1"/>
          </p:nvPr>
        </p:nvSpPr>
        <p:spPr>
          <a:xfrm>
            <a:off x="838200" y="1986593"/>
            <a:ext cx="10515600" cy="449635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67D4F27F-C08A-43E2-8A58-929E41FF12B0}" type="datetime1">
              <a:rPr lang="en-US" smtClean="0"/>
              <a:t>3/19/2025</a:t>
            </a:fld>
            <a:endParaRPr dirty="0"/>
          </a:p>
        </p:txBody>
      </p:sp>
      <p:sp>
        <p:nvSpPr>
          <p:cNvPr id="15" name="Google Shape;15;p1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smtClean="0"/>
              <a:t>Risks of Prescription Opioid Use Disorder Among Youth</a:t>
            </a:r>
            <a:endParaRPr dirty="0"/>
          </a:p>
        </p:txBody>
      </p:sp>
      <p:sp>
        <p:nvSpPr>
          <p:cNvPr id="16" name="Google Shape;16;p1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CED7"/>
                </a:solidFill>
                <a:latin typeface="Calibri"/>
                <a:ea typeface="Calibri"/>
                <a:cs typeface="Calibri"/>
                <a:sym typeface="Calibri"/>
              </a:defRPr>
            </a:lvl1pPr>
            <a:lvl2pPr marL="0" marR="0" lvl="1" indent="0" algn="r" rtl="0">
              <a:spcBef>
                <a:spcPts val="0"/>
              </a:spcBef>
              <a:buNone/>
              <a:defRPr sz="1200" b="0" i="0" u="none" strike="noStrike" cap="none">
                <a:solidFill>
                  <a:srgbClr val="96CED7"/>
                </a:solidFill>
                <a:latin typeface="Calibri"/>
                <a:ea typeface="Calibri"/>
                <a:cs typeface="Calibri"/>
                <a:sym typeface="Calibri"/>
              </a:defRPr>
            </a:lvl2pPr>
            <a:lvl3pPr marL="0" marR="0" lvl="2" indent="0" algn="r" rtl="0">
              <a:spcBef>
                <a:spcPts val="0"/>
              </a:spcBef>
              <a:buNone/>
              <a:defRPr sz="1200" b="0" i="0" u="none" strike="noStrike" cap="none">
                <a:solidFill>
                  <a:srgbClr val="96CED7"/>
                </a:solidFill>
                <a:latin typeface="Calibri"/>
                <a:ea typeface="Calibri"/>
                <a:cs typeface="Calibri"/>
                <a:sym typeface="Calibri"/>
              </a:defRPr>
            </a:lvl3pPr>
            <a:lvl4pPr marL="0" marR="0" lvl="3" indent="0" algn="r" rtl="0">
              <a:spcBef>
                <a:spcPts val="0"/>
              </a:spcBef>
              <a:buNone/>
              <a:defRPr sz="1200" b="0" i="0" u="none" strike="noStrike" cap="none">
                <a:solidFill>
                  <a:srgbClr val="96CED7"/>
                </a:solidFill>
                <a:latin typeface="Calibri"/>
                <a:ea typeface="Calibri"/>
                <a:cs typeface="Calibri"/>
                <a:sym typeface="Calibri"/>
              </a:defRPr>
            </a:lvl4pPr>
            <a:lvl5pPr marL="0" marR="0" lvl="4" indent="0" algn="r" rtl="0">
              <a:spcBef>
                <a:spcPts val="0"/>
              </a:spcBef>
              <a:buNone/>
              <a:defRPr sz="1200" b="0" i="0" u="none" strike="noStrike" cap="none">
                <a:solidFill>
                  <a:srgbClr val="96CED7"/>
                </a:solidFill>
                <a:latin typeface="Calibri"/>
                <a:ea typeface="Calibri"/>
                <a:cs typeface="Calibri"/>
                <a:sym typeface="Calibri"/>
              </a:defRPr>
            </a:lvl5pPr>
            <a:lvl6pPr marL="0" marR="0" lvl="5" indent="0" algn="r" rtl="0">
              <a:spcBef>
                <a:spcPts val="0"/>
              </a:spcBef>
              <a:buNone/>
              <a:defRPr sz="1200" b="0" i="0" u="none" strike="noStrike" cap="none">
                <a:solidFill>
                  <a:srgbClr val="96CED7"/>
                </a:solidFill>
                <a:latin typeface="Calibri"/>
                <a:ea typeface="Calibri"/>
                <a:cs typeface="Calibri"/>
                <a:sym typeface="Calibri"/>
              </a:defRPr>
            </a:lvl6pPr>
            <a:lvl7pPr marL="0" marR="0" lvl="6" indent="0" algn="r" rtl="0">
              <a:spcBef>
                <a:spcPts val="0"/>
              </a:spcBef>
              <a:buNone/>
              <a:defRPr sz="1200" b="0" i="0" u="none" strike="noStrike" cap="none">
                <a:solidFill>
                  <a:srgbClr val="96CED7"/>
                </a:solidFill>
                <a:latin typeface="Calibri"/>
                <a:ea typeface="Calibri"/>
                <a:cs typeface="Calibri"/>
                <a:sym typeface="Calibri"/>
              </a:defRPr>
            </a:lvl7pPr>
            <a:lvl8pPr marL="0" marR="0" lvl="7" indent="0" algn="r" rtl="0">
              <a:spcBef>
                <a:spcPts val="0"/>
              </a:spcBef>
              <a:buNone/>
              <a:defRPr sz="1200" b="0" i="0" u="none" strike="noStrike" cap="none">
                <a:solidFill>
                  <a:srgbClr val="96CED7"/>
                </a:solidFill>
                <a:latin typeface="Calibri"/>
                <a:ea typeface="Calibri"/>
                <a:cs typeface="Calibri"/>
                <a:sym typeface="Calibri"/>
              </a:defRPr>
            </a:lvl8pPr>
            <a:lvl9pPr marL="0" marR="0" lvl="8" indent="0" algn="r" rtl="0">
              <a:spcBef>
                <a:spcPts val="0"/>
              </a:spcBef>
              <a:buNone/>
              <a:defRPr sz="1200" b="0" i="0" u="none" strike="noStrike" cap="none">
                <a:solidFill>
                  <a:srgbClr val="96CED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p16"/>
          <p:cNvPicPr preferRelativeResize="0"/>
          <p:nvPr/>
        </p:nvPicPr>
        <p:blipFill rotWithShape="1">
          <a:blip r:embed="rId21">
            <a:alphaModFix/>
          </a:blip>
          <a:srcRect/>
          <a:stretch/>
        </p:blipFill>
        <p:spPr>
          <a:xfrm>
            <a:off x="9129025" y="179425"/>
            <a:ext cx="2768600" cy="393700"/>
          </a:xfrm>
          <a:prstGeom prst="rect">
            <a:avLst/>
          </a:prstGeom>
          <a:noFill/>
          <a:ln>
            <a:noFill/>
          </a:ln>
        </p:spPr>
      </p:pic>
      <p:sp>
        <p:nvSpPr>
          <p:cNvPr id="18" name="Google Shape;18;p16"/>
          <p:cNvSpPr txBox="1"/>
          <p:nvPr/>
        </p:nvSpPr>
        <p:spPr>
          <a:xfrm>
            <a:off x="6832979" y="-309349"/>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8"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njgrRNMfK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ida.nih.gov/research-topics/opioids#:~:text=Opioids%20are%20a%20class%20of,drug%20heroin%3B%20and%20many%20oth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it.ly/40bf9V7"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ldh.la.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57275" y="4300563"/>
            <a:ext cx="10296525" cy="914375"/>
          </a:xfrm>
        </p:spPr>
        <p:txBody>
          <a:bodyPr>
            <a:noAutofit/>
          </a:bodyPr>
          <a:lstStyle/>
          <a:p>
            <a:pPr algn="ctr"/>
            <a:r>
              <a:rPr lang="en-US" sz="24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Office of Public Health</a:t>
            </a:r>
          </a:p>
          <a:p>
            <a:pPr algn="ctr"/>
            <a:r>
              <a:rPr lang="en-US" sz="2400" i="1" dirty="0" smtClean="0">
                <a:solidFill>
                  <a:schemeClr val="bg1"/>
                </a:solidFill>
                <a:latin typeface="Calibri" panose="020F0502020204030204" pitchFamily="34" charset="0"/>
                <a:ea typeface="Cambria" panose="02040503050406030204" pitchFamily="18" charset="0"/>
                <a:cs typeface="Calibri" panose="020F0502020204030204" pitchFamily="34" charset="0"/>
              </a:rPr>
              <a:t>Bureau of Community Preparedness</a:t>
            </a:r>
            <a:endParaRPr lang="en-US" sz="2400" i="1" dirty="0">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itle 2"/>
          <p:cNvSpPr>
            <a:spLocks noGrp="1"/>
          </p:cNvSpPr>
          <p:nvPr>
            <p:ph type="title"/>
          </p:nvPr>
        </p:nvSpPr>
        <p:spPr>
          <a:xfrm>
            <a:off x="0" y="2755664"/>
            <a:ext cx="12609871" cy="1329639"/>
          </a:xfrm>
        </p:spPr>
        <p:txBody>
          <a:bodyPr>
            <a:noAutofit/>
          </a:bodyPr>
          <a:lstStyle/>
          <a:p>
            <a:pPr algn="ctr"/>
            <a:r>
              <a:rPr lang="en-US" sz="4400" b="0" dirty="0" smtClean="0">
                <a:latin typeface="Calibri" panose="020F0502020204030204" pitchFamily="34" charset="0"/>
                <a:cs typeface="Calibri" panose="020F0502020204030204" pitchFamily="34" charset="0"/>
              </a:rPr>
              <a:t>Know the Risks of Opioids and </a:t>
            </a:r>
            <a:r>
              <a:rPr lang="en-US" sz="4400" b="0" smtClean="0">
                <a:latin typeface="Calibri" panose="020F0502020204030204" pitchFamily="34" charset="0"/>
                <a:cs typeface="Calibri" panose="020F0502020204030204" pitchFamily="34" charset="0"/>
              </a:rPr>
              <a:t>Illicit Drugs</a:t>
            </a:r>
            <a:endParaRPr lang="en-US" sz="4400" b="0" dirty="0">
              <a:latin typeface="Calibri" panose="020F0502020204030204" pitchFamily="34" charset="0"/>
              <a:cs typeface="Calibri" panose="020F0502020204030204" pitchFamily="34" charset="0"/>
            </a:endParaRPr>
          </a:p>
        </p:txBody>
      </p:sp>
      <p:sp>
        <p:nvSpPr>
          <p:cNvPr id="4" name="TextBox 3"/>
          <p:cNvSpPr txBox="1"/>
          <p:nvPr/>
        </p:nvSpPr>
        <p:spPr>
          <a:xfrm>
            <a:off x="1319752" y="6449028"/>
            <a:ext cx="9896329" cy="276999"/>
          </a:xfrm>
          <a:prstGeom prst="rect">
            <a:avLst/>
          </a:prstGeom>
          <a:noFill/>
        </p:spPr>
        <p:txBody>
          <a:bodyPr wrap="square" rtlCol="0">
            <a:spAutoFit/>
          </a:bodyPr>
          <a:lstStyle/>
          <a:p>
            <a:r>
              <a:rPr lang="en-US" sz="1200" dirty="0" smtClean="0">
                <a:solidFill>
                  <a:schemeClr val="bg1"/>
                </a:solidFill>
                <a:latin typeface="Calibri" panose="020F0502020204030204" pitchFamily="34" charset="0"/>
                <a:cs typeface="Calibri" panose="020F0502020204030204" pitchFamily="34" charset="0"/>
              </a:rPr>
              <a:t>November 2024</a:t>
            </a:r>
            <a:endParaRPr lang="en-US"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71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21" t="17066" r="2250" b="1944"/>
          <a:stretch/>
        </p:blipFill>
        <p:spPr>
          <a:xfrm>
            <a:off x="2030626" y="2078986"/>
            <a:ext cx="7548804" cy="4042905"/>
          </a:xfrm>
          <a:prstGeom prst="rect">
            <a:avLst/>
          </a:prstGeom>
        </p:spPr>
      </p:pic>
      <p:sp>
        <p:nvSpPr>
          <p:cNvPr id="7" name="TextBox 6"/>
          <p:cNvSpPr txBox="1"/>
          <p:nvPr/>
        </p:nvSpPr>
        <p:spPr>
          <a:xfrm>
            <a:off x="4985657" y="6471458"/>
            <a:ext cx="2553929" cy="307777"/>
          </a:xfrm>
          <a:prstGeom prst="rect">
            <a:avLst/>
          </a:prstGeom>
          <a:noFill/>
          <a:ln>
            <a:noFill/>
          </a:ln>
        </p:spPr>
        <p:txBody>
          <a:bodyPr wrap="square" rtlCol="0">
            <a:spAutoFit/>
          </a:bodyPr>
          <a:lstStyle/>
          <a:p>
            <a:r>
              <a:rPr lang="en-US" dirty="0" smtClean="0">
                <a:solidFill>
                  <a:schemeClr val="bg1"/>
                </a:solidFill>
                <a:latin typeface="Calibri" panose="020F0502020204030204" pitchFamily="34" charset="0"/>
                <a:cs typeface="Calibri" panose="020F0502020204030204" pitchFamily="34" charset="0"/>
              </a:rPr>
              <a:t>*2023 data are preliminary</a:t>
            </a:r>
            <a:endParaRPr lang="en-US" dirty="0">
              <a:solidFill>
                <a:schemeClr val="bg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10DF18CF-3E5B-48FF-B075-D372683FAF82}" type="slidenum">
              <a:rPr lang="en-US" smtClean="0"/>
              <a:t>10</a:t>
            </a:fld>
            <a:endParaRPr lang="en-US" dirty="0"/>
          </a:p>
        </p:txBody>
      </p:sp>
      <p:sp>
        <p:nvSpPr>
          <p:cNvPr id="8" name="Title 2"/>
          <p:cNvSpPr txBox="1">
            <a:spLocks/>
          </p:cNvSpPr>
          <p:nvPr/>
        </p:nvSpPr>
        <p:spPr>
          <a:xfrm>
            <a:off x="838199" y="895673"/>
            <a:ext cx="10515600" cy="10978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smtClean="0">
                <a:solidFill>
                  <a:srgbClr val="15496F"/>
                </a:solidFill>
                <a:latin typeface="Calibri" panose="020F0502020204030204" pitchFamily="34" charset="0"/>
                <a:cs typeface="Calibri" panose="020F0502020204030204" pitchFamily="34" charset="0"/>
              </a:rPr>
              <a:t>Drug-Involved Deaths by Quarter and Location, 2018-2023*,OPH Region 2 (Capital Area)</a:t>
            </a:r>
            <a:endParaRPr lang="en-US" sz="4000" dirty="0">
              <a:solidFill>
                <a:srgbClr val="15496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59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DF18CF-3E5B-48FF-B075-D372683FAF82}" type="slidenum">
              <a:rPr lang="en-US" smtClean="0"/>
              <a:t>11</a:t>
            </a:fld>
            <a:endParaRPr lang="en-US" dirty="0"/>
          </a:p>
        </p:txBody>
      </p:sp>
      <p:pic>
        <p:nvPicPr>
          <p:cNvPr id="4" name="Picture 3"/>
          <p:cNvPicPr/>
          <p:nvPr/>
        </p:nvPicPr>
        <p:blipFill rotWithShape="1">
          <a:blip r:embed="rId2"/>
          <a:srcRect l="1604" t="11403" r="27403" b="72064"/>
          <a:stretch/>
        </p:blipFill>
        <p:spPr bwMode="auto">
          <a:xfrm>
            <a:off x="838200" y="1957614"/>
            <a:ext cx="10581793" cy="129690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2884" t="27936" r="51923" b="48404"/>
          <a:stretch/>
        </p:blipFill>
        <p:spPr bwMode="auto">
          <a:xfrm>
            <a:off x="838200" y="3354760"/>
            <a:ext cx="10692630" cy="2959210"/>
          </a:xfrm>
          <a:prstGeom prst="rect">
            <a:avLst/>
          </a:prstGeom>
          <a:ln>
            <a:noFill/>
          </a:ln>
          <a:extLst>
            <a:ext uri="{53640926-AAD7-44D8-BBD7-CCE9431645EC}">
              <a14:shadowObscured xmlns:a14="http://schemas.microsoft.com/office/drawing/2010/main"/>
            </a:ext>
          </a:extLst>
        </p:spPr>
      </p:pic>
      <p:sp>
        <p:nvSpPr>
          <p:cNvPr id="9" name="Title 2"/>
          <p:cNvSpPr txBox="1">
            <a:spLocks/>
          </p:cNvSpPr>
          <p:nvPr/>
        </p:nvSpPr>
        <p:spPr>
          <a:xfrm>
            <a:off x="740227" y="970789"/>
            <a:ext cx="10515600" cy="10978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smtClean="0">
                <a:solidFill>
                  <a:srgbClr val="15496F"/>
                </a:solidFill>
                <a:latin typeface="Calibri" panose="020F0502020204030204" pitchFamily="34" charset="0"/>
                <a:cs typeface="Calibri" panose="020F0502020204030204" pitchFamily="34" charset="0"/>
              </a:rPr>
              <a:t>Louisiana Opioid Data Dashboard, 2024</a:t>
            </a:r>
            <a:endParaRPr lang="en-US" sz="4000" dirty="0">
              <a:solidFill>
                <a:srgbClr val="15496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8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3" name="Title 2"/>
          <p:cNvSpPr>
            <a:spLocks noGrp="1"/>
          </p:cNvSpPr>
          <p:nvPr>
            <p:ph type="title"/>
          </p:nvPr>
        </p:nvSpPr>
        <p:spPr/>
        <p:txBody>
          <a:bodyPr/>
          <a:lstStyle/>
          <a:p>
            <a:r>
              <a:rPr lang="en-US" dirty="0">
                <a:latin typeface="Calibri" panose="020F0502020204030204" pitchFamily="34" charset="0"/>
                <a:cs typeface="Calibri" panose="020F0502020204030204" pitchFamily="34" charset="0"/>
              </a:rPr>
              <a:t>Illegal Opioids: The Dose Makes the Poison</a:t>
            </a:r>
            <a:endParaRPr lang="en-US" dirty="0"/>
          </a:p>
        </p:txBody>
      </p:sp>
      <p:sp>
        <p:nvSpPr>
          <p:cNvPr id="9" name="Text Placeholder 5"/>
          <p:cNvSpPr>
            <a:spLocks noGrp="1"/>
          </p:cNvSpPr>
          <p:nvPr>
            <p:ph type="body" idx="1"/>
          </p:nvPr>
        </p:nvSpPr>
        <p:spPr>
          <a:xfrm>
            <a:off x="838200" y="1589314"/>
            <a:ext cx="10515600" cy="3962504"/>
          </a:xfrm>
        </p:spPr>
        <p:txBody>
          <a:bodyPr>
            <a:noAutofit/>
          </a:bodyPr>
          <a:lstStyle/>
          <a:p>
            <a:pPr marL="25400" indent="0">
              <a:buNone/>
            </a:pPr>
            <a:r>
              <a:rPr lang="en-US" sz="3000" b="1" dirty="0">
                <a:solidFill>
                  <a:srgbClr val="15496F"/>
                </a:solidFill>
                <a:latin typeface="Calibri" panose="020F0502020204030204" pitchFamily="34" charset="0"/>
                <a:ea typeface="Cambria" panose="02040503050406030204" pitchFamily="18" charset="0"/>
                <a:cs typeface="Calibri" panose="020F0502020204030204" pitchFamily="34" charset="0"/>
              </a:rPr>
              <a:t>Heroin</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 is a highly addictive drug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and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a rapidly acting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 </a:t>
            </a:r>
          </a:p>
          <a:p>
            <a:pPr marL="569912" indent="-342900">
              <a:buClr>
                <a:srgbClr val="15496F"/>
              </a:buClr>
              <a:buFont typeface="Arial" panose="020B0604020202020204" pitchFamily="34" charset="0"/>
              <a:buChar char="•"/>
            </a:pP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opiate (narcotic) drug processed from morphine and extracted from certain poppy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plants, heroin appears as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a white or brownish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powder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or a black sticky substance known as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black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tar heroin</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p>
          <a:p>
            <a:pPr marL="569912" indent="-342900">
              <a:buClr>
                <a:srgbClr val="15496F"/>
              </a:buClr>
              <a:buFont typeface="Arial" panose="020B0604020202020204" pitchFamily="34" charset="0"/>
              <a:buChar char="•"/>
            </a:pP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Heroin is often cut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with other drugs or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substances,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such as sugar or powdered milk.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The user may be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unaware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of the actual amount of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heroin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they are using, increasing the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likelihood of overdose</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endPar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838200" y="6054745"/>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www.dea.gov (2004)</a:t>
            </a:r>
            <a:endPar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60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9" name="Text Placeholder 5"/>
          <p:cNvSpPr>
            <a:spLocks noGrp="1"/>
          </p:cNvSpPr>
          <p:nvPr>
            <p:ph type="body" idx="1"/>
          </p:nvPr>
        </p:nvSpPr>
        <p:spPr>
          <a:xfrm>
            <a:off x="838200" y="1632857"/>
            <a:ext cx="10515600" cy="3962504"/>
          </a:xfrm>
        </p:spPr>
        <p:txBody>
          <a:bodyPr>
            <a:noAutofit/>
          </a:bodyPr>
          <a:lstStyle/>
          <a:p>
            <a:pPr marL="25400" indent="0">
              <a:buNone/>
            </a:pPr>
            <a:r>
              <a:rPr lang="en-US" sz="3000"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Fentanyl</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is a potent synthetic opioid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drug.</a:t>
            </a:r>
          </a:p>
          <a:p>
            <a:pPr marL="569912" indent="-342900">
              <a:buClr>
                <a:srgbClr val="15496F"/>
              </a:buClr>
              <a:buFont typeface="Arial" panose="020B0604020202020204" pitchFamily="34" charset="0"/>
              <a:buChar char="•"/>
            </a:pP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It is approved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by the Food and Drug </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Administration (FDA)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for use as an analgesic (pain relief) and anesthetic. </a:t>
            </a:r>
            <a:endPar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569912" indent="-342900">
              <a:buClr>
                <a:srgbClr val="15496F"/>
              </a:buClr>
              <a:buFont typeface="Arial" panose="020B0604020202020204" pitchFamily="34" charset="0"/>
              <a:buChar char="•"/>
            </a:pP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It </a:t>
            </a:r>
            <a:r>
              <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rPr>
              <a:t>is approximately 100 times more potent than morphine and 50 times more potent than heroin as an analgesic</a:t>
            </a:r>
            <a:r>
              <a:rPr lang="en-US" sz="3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endParaRPr lang="en-US" sz="3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838200" y="6054745"/>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www.dea.gov (2004)</a:t>
            </a:r>
            <a:endPar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6" name="Title 5"/>
          <p:cNvSpPr>
            <a:spLocks noGrp="1"/>
          </p:cNvSpPr>
          <p:nvPr>
            <p:ph type="title"/>
          </p:nvPr>
        </p:nvSpPr>
        <p:spPr/>
        <p:txBody>
          <a:bodyPr/>
          <a:lstStyle/>
          <a:p>
            <a:r>
              <a:rPr lang="en-US" dirty="0">
                <a:latin typeface="Calibri" panose="020F0502020204030204" pitchFamily="34" charset="0"/>
                <a:cs typeface="Calibri" panose="020F0502020204030204" pitchFamily="34" charset="0"/>
              </a:rPr>
              <a:t>Illegal Opioids: The Dose Makes the Poison</a:t>
            </a:r>
            <a:endParaRPr lang="en-US" dirty="0"/>
          </a:p>
        </p:txBody>
      </p:sp>
    </p:spTree>
    <p:extLst>
      <p:ext uri="{BB962C8B-B14F-4D97-AF65-F5344CB8AC3E}">
        <p14:creationId xmlns:p14="http://schemas.microsoft.com/office/powerpoint/2010/main" val="30048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itle 2"/>
          <p:cNvSpPr>
            <a:spLocks noGrp="1"/>
          </p:cNvSpPr>
          <p:nvPr>
            <p:ph type="title"/>
          </p:nvPr>
        </p:nvSpPr>
        <p:spPr>
          <a:xfrm>
            <a:off x="0" y="765598"/>
            <a:ext cx="12192000" cy="1096370"/>
          </a:xfrm>
        </p:spPr>
        <p:txBody>
          <a:bodyPr>
            <a:normAutofit/>
          </a:bodyPr>
          <a:lstStyle/>
          <a:p>
            <a:pPr algn="ctr"/>
            <a:r>
              <a:rPr lang="en-US" dirty="0" smtClean="0">
                <a:latin typeface="Calibri" panose="020F0502020204030204" pitchFamily="34" charset="0"/>
                <a:cs typeface="Calibri" panose="020F0502020204030204" pitchFamily="34" charset="0"/>
              </a:rPr>
              <a:t>Fentanyl: A Lethal Dose</a:t>
            </a:r>
            <a:endParaRPr lang="en-US" dirty="0">
              <a:latin typeface="Calibri" panose="020F0502020204030204" pitchFamily="34" charset="0"/>
              <a:cs typeface="Calibri" panose="020F0502020204030204" pitchFamily="34" charset="0"/>
            </a:endParaRPr>
          </a:p>
        </p:txBody>
      </p:sp>
      <p:pic>
        <p:nvPicPr>
          <p:cNvPr id="7" name="Picture 6" descr="Comparison of a U.S. penny to a potentially lethal dose of fentanyl. (U.S. Drug Enforcement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221673" y="1930400"/>
            <a:ext cx="5721928" cy="4364181"/>
          </a:xfrm>
          <a:prstGeom prst="rect">
            <a:avLst/>
          </a:prstGeom>
          <a:noFill/>
          <a:ln>
            <a:noFill/>
          </a:ln>
        </p:spPr>
      </p:pic>
      <p:pic>
        <p:nvPicPr>
          <p:cNvPr id="9" name="Picture 8" descr="Photo Courtesy of Drug Enforcement Administration"/>
          <p:cNvPicPr/>
          <p:nvPr/>
        </p:nvPicPr>
        <p:blipFill>
          <a:blip r:embed="rId3">
            <a:extLst>
              <a:ext uri="{28A0092B-C50C-407E-A947-70E740481C1C}">
                <a14:useLocalDpi xmlns:a14="http://schemas.microsoft.com/office/drawing/2010/main" val="0"/>
              </a:ext>
            </a:extLst>
          </a:blip>
          <a:srcRect/>
          <a:stretch>
            <a:fillRect/>
          </a:stretch>
        </p:blipFill>
        <p:spPr bwMode="auto">
          <a:xfrm>
            <a:off x="6356832" y="1930400"/>
            <a:ext cx="5230565" cy="4364181"/>
          </a:xfrm>
          <a:prstGeom prst="rect">
            <a:avLst/>
          </a:prstGeom>
          <a:noFill/>
          <a:ln>
            <a:noFill/>
          </a:ln>
        </p:spPr>
      </p:pic>
    </p:spTree>
    <p:extLst>
      <p:ext uri="{BB962C8B-B14F-4D97-AF65-F5344CB8AC3E}">
        <p14:creationId xmlns:p14="http://schemas.microsoft.com/office/powerpoint/2010/main" val="427137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3" name="Title 2"/>
          <p:cNvSpPr>
            <a:spLocks noGrp="1"/>
          </p:cNvSpPr>
          <p:nvPr>
            <p:ph type="title"/>
          </p:nvPr>
        </p:nvSpPr>
        <p:spPr/>
        <p:txBody>
          <a:bodyPr/>
          <a:lstStyle/>
          <a:p>
            <a:r>
              <a:rPr lang="en-US" dirty="0" smtClean="0"/>
              <a:t>Real or Fake? Can You Tell the Difference?</a:t>
            </a:r>
            <a:endParaRPr lang="en-US" dirty="0"/>
          </a:p>
        </p:txBody>
      </p:sp>
      <p:sp>
        <p:nvSpPr>
          <p:cNvPr id="9" name="Text Placeholder 5"/>
          <p:cNvSpPr>
            <a:spLocks noGrp="1"/>
          </p:cNvSpPr>
          <p:nvPr>
            <p:ph type="body" idx="1"/>
          </p:nvPr>
        </p:nvSpPr>
        <p:spPr>
          <a:xfrm>
            <a:off x="838200" y="1703992"/>
            <a:ext cx="10515600" cy="3962504"/>
          </a:xfrm>
        </p:spPr>
        <p:txBody>
          <a:bodyPr>
            <a:noAutofit/>
          </a:bodyPr>
          <a:lstStyle/>
          <a:p>
            <a:pPr marL="25400" indent="0">
              <a:buNone/>
            </a:pP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Never trust your own eyes to determine if a pill is legitimate. The only safe medications are </a:t>
            </a: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those </a:t>
            </a: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prescribed by a trusted medical professional and dispensed by a licensed pharmacist.</a:t>
            </a:r>
            <a:endParaRPr lang="en-US" sz="14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838200" y="6054745"/>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www.dea.gov (2004)</a:t>
            </a:r>
            <a:endPar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70420" y="3530234"/>
            <a:ext cx="3502380" cy="17480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4352707" y="3530235"/>
            <a:ext cx="3502380" cy="174801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034994" y="3530234"/>
            <a:ext cx="3508783" cy="1748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8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Autofit/>
          </a:bodyPr>
          <a:lstStyle/>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Xylazine is a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non-opioid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central nervous system depressant that can cause drowsiness, amnesia, slowed breathing, reduced heart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rate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and dangerously low blood pressure</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r>
              <a:rPr lang="en-US" sz="2000" dirty="0" err="1" smtClean="0">
                <a:solidFill>
                  <a:srgbClr val="002060"/>
                </a:solidFill>
                <a:latin typeface="Calibri" panose="020F0502020204030204" pitchFamily="34" charset="0"/>
                <a:ea typeface="Cambria" panose="02040503050406030204" pitchFamily="18" charset="0"/>
                <a:cs typeface="Calibri" panose="020F0502020204030204" pitchFamily="34" charset="0"/>
              </a:rPr>
              <a:t>Xylazine</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 was involved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in 39 overdose deaths in 2021, an 86% increase from 2020.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The contribution of xylazine to overdose deaths is likely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underreported due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to non-specific causes of death used in the death records database, such as “multi-drug toxicity” or “cardiac arrest due to polysubstance abuse</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If an overdose from a xylazine-containing drug occurs, administer naloxone. This is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recommended</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 because xylazine is often combined with fentanyl.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Considering the increasingly dangerous illicit drug supply,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the Louisiana Department of Health (LDH)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strongly recommends that individuals using drugs, their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friends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and their families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have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naloxone readily available.</a:t>
            </a:r>
          </a:p>
        </p:txBody>
      </p:sp>
      <p:sp>
        <p:nvSpPr>
          <p:cNvPr id="14" name="TextBox 13"/>
          <p:cNvSpPr txBox="1"/>
          <p:nvPr/>
        </p:nvSpPr>
        <p:spPr>
          <a:xfrm>
            <a:off x="838200" y="5903744"/>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Louisiana State Board of Medical Examiners. Published 2023 May 11. </a:t>
            </a: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Available at  https://</a:t>
            </a: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lsbme.la.gov/emerging-threat-of-xylazine-in-combination-with-fentanyl.</a:t>
            </a:r>
            <a:endPar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5" name="Title 4"/>
          <p:cNvSpPr>
            <a:spLocks noGrp="1"/>
          </p:cNvSpPr>
          <p:nvPr>
            <p:ph type="title"/>
          </p:nvPr>
        </p:nvSpPr>
        <p:spPr>
          <a:xfrm>
            <a:off x="838200" y="936348"/>
            <a:ext cx="10515600" cy="1097882"/>
          </a:xfrm>
        </p:spPr>
        <p:txBody>
          <a:bodyPr>
            <a:normAutofit fontScale="90000"/>
          </a:bodyPr>
          <a:lstStyle/>
          <a:p>
            <a:r>
              <a:rPr lang="en-US" dirty="0" smtClean="0"/>
              <a:t>Emerging Threat of </a:t>
            </a:r>
            <a:r>
              <a:rPr lang="en-US" dirty="0" err="1" smtClean="0"/>
              <a:t>Xylazine</a:t>
            </a:r>
            <a:r>
              <a:rPr lang="en-US" dirty="0" smtClean="0"/>
              <a:t> in Combination with Fentanyl</a:t>
            </a:r>
            <a:endParaRPr lang="en-US" dirty="0"/>
          </a:p>
        </p:txBody>
      </p:sp>
    </p:spTree>
    <p:extLst>
      <p:ext uri="{BB962C8B-B14F-4D97-AF65-F5344CB8AC3E}">
        <p14:creationId xmlns:p14="http://schemas.microsoft.com/office/powerpoint/2010/main" val="292983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3" name="Title 2"/>
          <p:cNvSpPr>
            <a:spLocks noGrp="1"/>
          </p:cNvSpPr>
          <p:nvPr>
            <p:ph type="title"/>
          </p:nvPr>
        </p:nvSpPr>
        <p:spPr/>
        <p:txBody>
          <a:bodyPr/>
          <a:lstStyle/>
          <a:p>
            <a:r>
              <a:rPr lang="en-US" dirty="0" smtClean="0"/>
              <a:t>Drug Trafficking through Social Media</a:t>
            </a:r>
            <a:endParaRPr lang="en-US" dirty="0"/>
          </a:p>
        </p:txBody>
      </p:sp>
      <p:sp>
        <p:nvSpPr>
          <p:cNvPr id="14" name="TextBox 13"/>
          <p:cNvSpPr txBox="1"/>
          <p:nvPr/>
        </p:nvSpPr>
        <p:spPr>
          <a:xfrm>
            <a:off x="838200" y="6054745"/>
            <a:ext cx="10515600" cy="276999"/>
          </a:xfrm>
          <a:prstGeom prst="rect">
            <a:avLst/>
          </a:prstGeom>
          <a:noFill/>
        </p:spPr>
        <p:txBody>
          <a:bodyPr wrap="square" rtlCol="0">
            <a:spAutoFit/>
          </a:bodyPr>
          <a:lstStyle/>
          <a:p>
            <a:r>
              <a:rPr lang="en-US" sz="1200" dirty="0" smtClean="0">
                <a:solidFill>
                  <a:srgbClr val="15496F"/>
                </a:solidFill>
                <a:latin typeface="Calibri" panose="020F0502020204030204" pitchFamily="34" charset="0"/>
                <a:cs typeface="Calibri" panose="020F0502020204030204" pitchFamily="34" charset="0"/>
              </a:rPr>
              <a:t>www.dea.gov (2004)</a:t>
            </a:r>
            <a:endParaRPr lang="en-US" sz="1200" dirty="0">
              <a:solidFill>
                <a:srgbClr val="15496F"/>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4836488" y="1945597"/>
            <a:ext cx="6517312" cy="424764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838200" y="2527903"/>
            <a:ext cx="2906916" cy="2827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8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a:spLocks noGrp="1"/>
          </p:cNvSpPr>
          <p:nvPr>
            <p:ph type="body" idx="1"/>
          </p:nvPr>
        </p:nvSpPr>
        <p:spPr>
          <a:xfrm>
            <a:off x="838200" y="1714070"/>
            <a:ext cx="10515600" cy="3921147"/>
          </a:xfrm>
        </p:spPr>
        <p:txBody>
          <a:bodyPr>
            <a:noAutofit/>
          </a:bodyPr>
          <a:lstStyle/>
          <a:p>
            <a:pPr marL="228611" indent="-228611">
              <a:lnSpc>
                <a:spcPct val="100000"/>
              </a:lnSpc>
              <a:spcAft>
                <a:spcPts val="400"/>
              </a:spcAft>
              <a:buFont typeface="Arial" panose="020B0604020202020204" pitchFamily="34" charset="0"/>
              <a:buChar char="•"/>
              <a:defRPr/>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Naloxone is a medicine that rapidly reverses an opioid overdose. </a:t>
            </a:r>
            <a:endPar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It acts as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an opioid antagonist. </a:t>
            </a:r>
            <a:endPar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Naloxone can quickly restore normal breathing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in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a person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whose breathing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has slowed or stopped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due to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an opioid overdose. </a:t>
            </a:r>
            <a:endPar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It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has no effect on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individuals without opioids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in their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system.</a:t>
            </a:r>
          </a:p>
          <a:p>
            <a:pPr marL="228611" indent="-228611">
              <a:lnSpc>
                <a:spcPct val="100000"/>
              </a:lnSpc>
              <a:spcAft>
                <a:spcPts val="400"/>
              </a:spcAft>
              <a:buFont typeface="Arial" panose="020B0604020202020204" pitchFamily="34" charset="0"/>
              <a:buChar char="•"/>
              <a:defRPr/>
            </a:pP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Naloxone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is not a treatment for opioid use disorder</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pPr marL="228611" indent="-228611">
              <a:lnSpc>
                <a:spcPct val="100000"/>
              </a:lnSpc>
              <a:spcAft>
                <a:spcPts val="400"/>
              </a:spcAft>
              <a:buFont typeface="Arial" panose="020B0604020202020204" pitchFamily="34" charset="0"/>
              <a:buChar char="•"/>
              <a:defRPr/>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Naloxone should be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administered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to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anyone showing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signs of an opioid overdose or when an overdose is suspected.</a:t>
            </a:r>
          </a:p>
        </p:txBody>
      </p:sp>
      <p:sp>
        <p:nvSpPr>
          <p:cNvPr id="3" name="Title 2"/>
          <p:cNvSpPr>
            <a:spLocks noGrp="1"/>
          </p:cNvSpPr>
          <p:nvPr>
            <p:ph type="title"/>
          </p:nvPr>
        </p:nvSpPr>
        <p:spPr/>
        <p:txBody>
          <a:bodyPr/>
          <a:lstStyle/>
          <a:p>
            <a:r>
              <a:rPr lang="en-US" dirty="0" smtClean="0"/>
              <a:t>How Does Naloxone (</a:t>
            </a:r>
            <a:r>
              <a:rPr lang="en-US" dirty="0" err="1" smtClean="0"/>
              <a:t>Narcan</a:t>
            </a:r>
            <a:r>
              <a:rPr lang="en-US" dirty="0" smtClean="0"/>
              <a:t>) Work?</a:t>
            </a:r>
            <a:endParaRPr lang="en-US" dirty="0"/>
          </a:p>
        </p:txBody>
      </p:sp>
      <p:sp>
        <p:nvSpPr>
          <p:cNvPr id="6" name="TextBox 5"/>
          <p:cNvSpPr txBox="1"/>
          <p:nvPr/>
        </p:nvSpPr>
        <p:spPr>
          <a:xfrm>
            <a:off x="838200" y="6054745"/>
            <a:ext cx="10515600" cy="276999"/>
          </a:xfrm>
          <a:prstGeom prst="rect">
            <a:avLst/>
          </a:prstGeom>
          <a:noFill/>
        </p:spPr>
        <p:txBody>
          <a:bodyPr wrap="square" rtlCol="0">
            <a:spAutoFit/>
          </a:bodyPr>
          <a:lstStyle/>
          <a:p>
            <a:pPr algn="ct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NIDA. 2022, January 11. Naloxone DrugFacts. Retrieved from https://nida.nih.gov/publications/drugfacts/naloxone on </a:t>
            </a: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2024 October 19.</a:t>
            </a:r>
            <a:endPar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7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3" name="Title 2"/>
          <p:cNvSpPr>
            <a:spLocks noGrp="1"/>
          </p:cNvSpPr>
          <p:nvPr>
            <p:ph type="title"/>
          </p:nvPr>
        </p:nvSpPr>
        <p:spPr/>
        <p:txBody>
          <a:bodyPr/>
          <a:lstStyle/>
          <a:p>
            <a:r>
              <a:rPr lang="en-US" dirty="0" smtClean="0"/>
              <a:t>Opioids Responsive </a:t>
            </a:r>
            <a:r>
              <a:rPr lang="en-US" dirty="0"/>
              <a:t>to </a:t>
            </a:r>
            <a:r>
              <a:rPr lang="en-US" dirty="0" smtClean="0"/>
              <a:t>Naloxone</a:t>
            </a:r>
            <a:endParaRPr lang="en-US" dirty="0"/>
          </a:p>
        </p:txBody>
      </p:sp>
      <p:sp>
        <p:nvSpPr>
          <p:cNvPr id="9" name="Text Placeholder 5"/>
          <p:cNvSpPr>
            <a:spLocks noGrp="1"/>
          </p:cNvSpPr>
          <p:nvPr>
            <p:ph type="body" idx="1"/>
          </p:nvPr>
        </p:nvSpPr>
        <p:spPr>
          <a:xfrm>
            <a:off x="838200" y="1583925"/>
            <a:ext cx="6703031" cy="1571898"/>
          </a:xfrm>
        </p:spPr>
        <p:txBody>
          <a:bodyPr>
            <a:noAutofit/>
          </a:bodyPr>
          <a:lstStyle/>
          <a:p>
            <a:pPr>
              <a:buSzPct val="82000"/>
            </a:pP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Naloxone is a life-saving medication that can reverse an overdose from </a:t>
            </a: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opioids, including </a:t>
            </a: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heroin, </a:t>
            </a: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fentanyl </a:t>
            </a: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and prescription </a:t>
            </a: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opioids, if administered </a:t>
            </a:r>
            <a:r>
              <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rPr>
              <a:t>in time</a:t>
            </a: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endPar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pPr>
              <a:buSzPct val="82000"/>
            </a:pPr>
            <a:r>
              <a:rPr lang="en-US" sz="2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Naloxone is a simple, portable tool that anyone can use, even without medical training. It’s available in two forms: nasal spray and injectable.</a:t>
            </a:r>
            <a:endParaRPr lang="en-US" sz="2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4" name="Rectangle 3"/>
          <p:cNvSpPr/>
          <p:nvPr/>
        </p:nvSpPr>
        <p:spPr>
          <a:xfrm>
            <a:off x="7808361" y="1693327"/>
            <a:ext cx="4383640" cy="4361418"/>
          </a:xfrm>
          <a:prstGeom prst="rect">
            <a:avLst/>
          </a:prstGeom>
          <a:solidFill>
            <a:srgbClr val="041E4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t"/>
          <a:lstStyle/>
          <a:p>
            <a:r>
              <a:rPr lang="en-US" sz="2000" b="1" dirty="0">
                <a:solidFill>
                  <a:schemeClr val="bg1"/>
                </a:solidFill>
                <a:latin typeface="Calibri" panose="020F0502020204030204" pitchFamily="34" charset="0"/>
                <a:ea typeface="Cambria" panose="02040503050406030204" pitchFamily="18" charset="0"/>
                <a:cs typeface="Calibri" panose="020F0502020204030204" pitchFamily="34" charset="0"/>
              </a:rPr>
              <a:t>PRESCRIPTION OPIOIDS</a:t>
            </a:r>
          </a:p>
          <a:p>
            <a:pPr marL="285750" indent="-28575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Hydrocodone </a:t>
            </a: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(Norco)</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Oxycodone (</a:t>
            </a: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OxyContin, Percocet)</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2000" dirty="0" err="1" smtClean="0">
                <a:solidFill>
                  <a:schemeClr val="bg1"/>
                </a:solidFill>
                <a:latin typeface="Calibri" panose="020F0502020204030204" pitchFamily="34" charset="0"/>
                <a:ea typeface="Cambria" panose="02040503050406030204" pitchFamily="18" charset="0"/>
                <a:cs typeface="Calibri" panose="020F0502020204030204" pitchFamily="34" charset="0"/>
              </a:rPr>
              <a:t>Oxymorphone</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Morphine </a:t>
            </a: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(MS </a:t>
            </a:r>
            <a:r>
              <a:rPr lang="en-US" sz="2000" dirty="0" err="1" smtClean="0">
                <a:solidFill>
                  <a:schemeClr val="bg1"/>
                </a:solidFill>
                <a:latin typeface="Calibri" panose="020F0502020204030204" pitchFamily="34" charset="0"/>
                <a:ea typeface="Cambria" panose="02040503050406030204" pitchFamily="18" charset="0"/>
                <a:cs typeface="Calibri" panose="020F0502020204030204" pitchFamily="34" charset="0"/>
              </a:rPr>
              <a:t>Contin</a:t>
            </a: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Codeine</a:t>
            </a:r>
          </a:p>
          <a:p>
            <a:pPr marL="285750" indent="-285750">
              <a:buClr>
                <a:schemeClr val="bg1"/>
              </a:buClr>
              <a:buFont typeface="Arial" panose="020B0604020202020204" pitchFamily="34" charset="0"/>
              <a:buChar char="•"/>
            </a:pP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Fentanyl</a:t>
            </a:r>
          </a:p>
          <a:p>
            <a:pPr marL="285750" indent="-285750">
              <a:buClr>
                <a:schemeClr val="bg1"/>
              </a:buClr>
              <a:buFont typeface="Arial" panose="020B0604020202020204" pitchFamily="34" charset="0"/>
              <a:buChar char="•"/>
            </a:pP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r>
              <a:rPr lang="en-US" sz="2000" b="1" dirty="0">
                <a:solidFill>
                  <a:schemeClr val="bg1"/>
                </a:solidFill>
                <a:latin typeface="Calibri" panose="020F0502020204030204" pitchFamily="34" charset="0"/>
                <a:ea typeface="Cambria" panose="02040503050406030204" pitchFamily="18" charset="0"/>
                <a:cs typeface="Calibri" panose="020F0502020204030204" pitchFamily="34" charset="0"/>
              </a:rPr>
              <a:t>ILLICIT OPIOIDS</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Synthetic fentanyl and derivatives</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Heroin</a:t>
            </a:r>
          </a:p>
          <a:p>
            <a:pPr marL="342900" indent="-342900">
              <a:buClr>
                <a:schemeClr val="bg1"/>
              </a:buClr>
              <a:buFont typeface="Arial" panose="020B0604020202020204" pitchFamily="34" charset="0"/>
              <a:buChar char="•"/>
            </a:pPr>
            <a:r>
              <a:rPr lang="en-US" sz="2000" dirty="0" err="1">
                <a:solidFill>
                  <a:schemeClr val="bg1"/>
                </a:solidFill>
                <a:latin typeface="Calibri" panose="020F0502020204030204" pitchFamily="34" charset="0"/>
                <a:ea typeface="Cambria" panose="02040503050406030204" pitchFamily="18" charset="0"/>
                <a:cs typeface="Calibri" panose="020F0502020204030204" pitchFamily="34" charset="0"/>
              </a:rPr>
              <a:t>Nitazenes</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838200" y="6054745"/>
            <a:ext cx="5953018"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cs typeface="Calibri" panose="020F0502020204030204" pitchFamily="34" charset="0"/>
              </a:rPr>
              <a:t>CDC. Lifesaving Naloxone, 2024</a:t>
            </a:r>
            <a:r>
              <a:rPr lang="en-US" sz="1200" dirty="0">
                <a:solidFill>
                  <a:srgbClr val="15496F"/>
                </a:solidFill>
                <a:latin typeface="Calibri" panose="020F0502020204030204" pitchFamily="34" charset="0"/>
                <a:cs typeface="Calibri" panose="020F0502020204030204" pitchFamily="34" charset="0"/>
              </a:rPr>
              <a:t>. https://www.cdc.gov/stop-overdose/caring/naloxone.html</a:t>
            </a:r>
          </a:p>
        </p:txBody>
      </p:sp>
    </p:spTree>
    <p:extLst>
      <p:ext uri="{BB962C8B-B14F-4D97-AF65-F5344CB8AC3E}">
        <p14:creationId xmlns:p14="http://schemas.microsoft.com/office/powerpoint/2010/main" val="1035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marL="114300" indent="0">
              <a:buNone/>
            </a:pPr>
            <a:r>
              <a:rPr lang="en-US" sz="3200"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By the end of this presentation, attendees will be able to:</a:t>
            </a:r>
          </a:p>
          <a:p>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Define opioid use disorder (OUD).</a:t>
            </a:r>
          </a:p>
          <a:p>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Understand the risks of OUD.</a:t>
            </a:r>
          </a:p>
          <a:p>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Identify indicators of OUD.</a:t>
            </a:r>
          </a:p>
          <a:p>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Recognize the signs of an opioid overdose.</a:t>
            </a:r>
          </a:p>
          <a:p>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Understand how to administer Narcan to save a life.</a:t>
            </a:r>
          </a:p>
          <a:p>
            <a:endParaRPr lang="en-US" sz="2400" dirty="0" smtClean="0">
              <a:solidFill>
                <a:srgbClr val="15496F"/>
              </a:solidFill>
              <a:latin typeface="Calibri" panose="020F0502020204030204" pitchFamily="34" charset="0"/>
              <a:cs typeface="Calibri" panose="020F0502020204030204" pitchFamily="34" charset="0"/>
            </a:endParaRPr>
          </a:p>
          <a:p>
            <a:pPr marL="114300" indent="0">
              <a:buNone/>
            </a:pPr>
            <a:endParaRPr lang="en-US" sz="2400" dirty="0" smtClean="0">
              <a:solidFill>
                <a:srgbClr val="15496F"/>
              </a:solidFill>
              <a:latin typeface="Calibri" panose="020F0502020204030204" pitchFamily="34" charset="0"/>
              <a:cs typeface="Calibri" panose="020F0502020204030204" pitchFamily="34" charset="0"/>
            </a:endParaRPr>
          </a:p>
          <a:p>
            <a:endParaRPr lang="en-US" sz="2400" dirty="0" smtClean="0">
              <a:solidFill>
                <a:srgbClr val="15496F"/>
              </a:solidFill>
            </a:endParaRPr>
          </a:p>
          <a:p>
            <a:endParaRPr lang="en-US" sz="2400" dirty="0">
              <a:solidFill>
                <a:srgbClr val="15496F"/>
              </a:solidFill>
            </a:endParaRPr>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993813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3" name="Title 2"/>
          <p:cNvSpPr>
            <a:spLocks noGrp="1"/>
          </p:cNvSpPr>
          <p:nvPr>
            <p:ph type="title"/>
          </p:nvPr>
        </p:nvSpPr>
        <p:spPr/>
        <p:txBody>
          <a:bodyPr/>
          <a:lstStyle/>
          <a:p>
            <a:r>
              <a:rPr lang="en-US" dirty="0" smtClean="0"/>
              <a:t>What Does an Opioid Overdose Look Like?</a:t>
            </a:r>
            <a:endParaRPr lang="en-US" dirty="0"/>
          </a:p>
        </p:txBody>
      </p:sp>
      <p:sp>
        <p:nvSpPr>
          <p:cNvPr id="9" name="Text Placeholder 5"/>
          <p:cNvSpPr>
            <a:spLocks noGrp="1"/>
          </p:cNvSpPr>
          <p:nvPr>
            <p:ph type="body" idx="1"/>
          </p:nvPr>
        </p:nvSpPr>
        <p:spPr>
          <a:xfrm>
            <a:off x="2066636" y="1590783"/>
            <a:ext cx="9368743" cy="4251820"/>
          </a:xfrm>
        </p:spPr>
        <p:txBody>
          <a:bodyPr>
            <a:noAutofit/>
          </a:bodyPr>
          <a:lstStyle/>
          <a:p>
            <a:pPr marL="25400" indent="0">
              <a:lnSpc>
                <a:spcPct val="120000"/>
              </a:lnSpc>
              <a:buClr>
                <a:srgbClr val="000000"/>
              </a:buClr>
              <a:buSzPts val="2700"/>
              <a:buNone/>
            </a:pP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rPr>
              <a:t>Unresponsive to shouting or touch, or not waking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up</a:t>
            </a:r>
          </a:p>
          <a:p>
            <a:pPr marL="25400" indent="0">
              <a:lnSpc>
                <a:spcPct val="120000"/>
              </a:lnSpc>
              <a:buClr>
                <a:srgbClr val="000000"/>
              </a:buClr>
              <a:buSzPts val="2700"/>
              <a:buNone/>
            </a:pPr>
            <a:endParaRPr lang="en-US" sz="10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endParaRPr>
          </a:p>
          <a:p>
            <a:pPr marL="25400" indent="0">
              <a:lnSpc>
                <a:spcPct val="120000"/>
              </a:lnSpc>
              <a:buClr>
                <a:srgbClr val="000000"/>
              </a:buClr>
              <a:buSzPts val="2700"/>
              <a:buNone/>
            </a:pP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Breathing that is very slow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(fewer </a:t>
            </a: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than 10 beats per minute),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irregular </a:t>
            </a: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or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stopped</a:t>
            </a:r>
            <a:endPar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rial"/>
            </a:endParaRPr>
          </a:p>
          <a:p>
            <a:pPr marL="25400" indent="0">
              <a:lnSpc>
                <a:spcPct val="120000"/>
              </a:lnSpc>
              <a:buClr>
                <a:srgbClr val="000000"/>
              </a:buClr>
              <a:buSzPts val="2700"/>
              <a:buNone/>
            </a:pPr>
            <a:endParaRPr lang="en-US" sz="105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endParaRPr>
          </a:p>
          <a:p>
            <a:pPr marL="25400" indent="0">
              <a:lnSpc>
                <a:spcPct val="120000"/>
              </a:lnSpc>
              <a:buClr>
                <a:srgbClr val="000000"/>
              </a:buClr>
              <a:buSzPts val="2700"/>
              <a:buNone/>
            </a:pP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Blue</a:t>
            </a: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 gray or ashy lips and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fingernails</a:t>
            </a:r>
            <a:endPar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rial"/>
            </a:endParaRPr>
          </a:p>
          <a:p>
            <a:pPr marL="25400" indent="0">
              <a:lnSpc>
                <a:spcPct val="120000"/>
              </a:lnSpc>
              <a:buClr>
                <a:srgbClr val="000000"/>
              </a:buClr>
              <a:buSzPts val="2700"/>
              <a:buNone/>
            </a:pPr>
            <a:endParaRPr lang="en-US" sz="10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endParaRPr>
          </a:p>
          <a:p>
            <a:pPr marL="25400" indent="0">
              <a:lnSpc>
                <a:spcPct val="120000"/>
              </a:lnSpc>
              <a:buClr>
                <a:srgbClr val="000000"/>
              </a:buClr>
              <a:buSzPts val="2700"/>
              <a:buNone/>
            </a:pP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rPr>
              <a:t>Pinpoint pupils</a:t>
            </a:r>
            <a:endPar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rial"/>
            </a:endParaRPr>
          </a:p>
          <a:p>
            <a:pPr marL="25400" indent="0">
              <a:lnSpc>
                <a:spcPct val="120000"/>
              </a:lnSpc>
              <a:buClr>
                <a:srgbClr val="000000"/>
              </a:buClr>
              <a:buSzPts val="2700"/>
              <a:buNone/>
            </a:pPr>
            <a:endParaRPr lang="en-US" sz="1050" dirty="0" smtClean="0">
              <a:solidFill>
                <a:srgbClr val="002060"/>
              </a:solidFill>
              <a:latin typeface="Calibri" panose="020F0502020204030204" pitchFamily="34" charset="0"/>
              <a:ea typeface="Cambria" panose="02040503050406030204" pitchFamily="18" charset="0"/>
              <a:cs typeface="Calibri" panose="020F0502020204030204" pitchFamily="34" charset="0"/>
              <a:sym typeface="Assistant"/>
            </a:endParaRPr>
          </a:p>
          <a:p>
            <a:pPr marL="25400" indent="0">
              <a:lnSpc>
                <a:spcPct val="120000"/>
              </a:lnSpc>
              <a:buClr>
                <a:srgbClr val="000000"/>
              </a:buClr>
              <a:buSzPts val="2700"/>
              <a:buNone/>
            </a:pPr>
            <a:r>
              <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rPr>
              <a:t>Paraphernalia or items around the person that suggest drug </a:t>
            </a:r>
            <a:r>
              <a:rPr lang="en-US" sz="24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use</a:t>
            </a:r>
            <a:endParaRPr lang="en-US" sz="2400" dirty="0">
              <a:solidFill>
                <a:srgbClr val="002060"/>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18" name="Google Shape;383;p7"/>
          <p:cNvPicPr preferRelativeResize="0"/>
          <p:nvPr/>
        </p:nvPicPr>
        <p:blipFill rotWithShape="1">
          <a:blip r:embed="rId3">
            <a:extLst>
              <a:ext uri="{28A0092B-C50C-407E-A947-70E740481C1C}">
                <a14:useLocalDpi xmlns:a14="http://schemas.microsoft.com/office/drawing/2010/main" val="0"/>
              </a:ext>
            </a:extLst>
          </a:blip>
          <a:srcRect r="51351" b="47705"/>
          <a:stretch/>
        </p:blipFill>
        <p:spPr>
          <a:xfrm>
            <a:off x="1403540" y="5591163"/>
            <a:ext cx="671310" cy="721615"/>
          </a:xfrm>
          <a:prstGeom prst="rect">
            <a:avLst/>
          </a:prstGeom>
          <a:noFill/>
          <a:ln>
            <a:noFill/>
          </a:ln>
        </p:spPr>
      </p:pic>
      <p:pic>
        <p:nvPicPr>
          <p:cNvPr id="14" name="Google Shape;383;p7"/>
          <p:cNvPicPr preferRelativeResize="0"/>
          <p:nvPr/>
        </p:nvPicPr>
        <p:blipFill rotWithShape="1">
          <a:blip r:embed="rId3">
            <a:extLst>
              <a:ext uri="{28A0092B-C50C-407E-A947-70E740481C1C}">
                <a14:useLocalDpi xmlns:a14="http://schemas.microsoft.com/office/drawing/2010/main" val="0"/>
              </a:ext>
            </a:extLst>
          </a:blip>
          <a:srcRect l="49885" t="-1489" r="1466" b="49194"/>
          <a:stretch/>
        </p:blipFill>
        <p:spPr>
          <a:xfrm>
            <a:off x="1298674" y="2695589"/>
            <a:ext cx="767962" cy="825510"/>
          </a:xfrm>
          <a:prstGeom prst="rect">
            <a:avLst/>
          </a:prstGeom>
          <a:noFill/>
          <a:ln>
            <a:noFill/>
          </a:ln>
        </p:spPr>
      </p:pic>
      <p:pic>
        <p:nvPicPr>
          <p:cNvPr id="19" name="Google Shape;383;p7"/>
          <p:cNvPicPr preferRelativeResize="0"/>
          <p:nvPr/>
        </p:nvPicPr>
        <p:blipFill rotWithShape="1">
          <a:blip r:embed="rId3">
            <a:extLst>
              <a:ext uri="{28A0092B-C50C-407E-A947-70E740481C1C}">
                <a14:useLocalDpi xmlns:a14="http://schemas.microsoft.com/office/drawing/2010/main" val="0"/>
              </a:ext>
            </a:extLst>
          </a:blip>
          <a:srcRect l="3675" t="48627" r="47676" b="-922"/>
          <a:stretch/>
        </p:blipFill>
        <p:spPr>
          <a:xfrm>
            <a:off x="1306888" y="3744750"/>
            <a:ext cx="767962" cy="825510"/>
          </a:xfrm>
          <a:prstGeom prst="rect">
            <a:avLst/>
          </a:prstGeom>
          <a:noFill/>
          <a:ln>
            <a:noFill/>
          </a:ln>
        </p:spPr>
      </p:pic>
      <p:pic>
        <p:nvPicPr>
          <p:cNvPr id="20" name="Google Shape;383;p7"/>
          <p:cNvPicPr preferRelativeResize="0"/>
          <p:nvPr/>
        </p:nvPicPr>
        <p:blipFill rotWithShape="1">
          <a:blip r:embed="rId4">
            <a:extLst>
              <a:ext uri="{28A0092B-C50C-407E-A947-70E740481C1C}">
                <a14:useLocalDpi xmlns:a14="http://schemas.microsoft.com/office/drawing/2010/main" val="0"/>
              </a:ext>
            </a:extLst>
          </a:blip>
          <a:srcRect l="47667" r="2833" b="59948"/>
          <a:stretch/>
        </p:blipFill>
        <p:spPr>
          <a:xfrm>
            <a:off x="1298674" y="4778258"/>
            <a:ext cx="766432" cy="620131"/>
          </a:xfrm>
          <a:prstGeom prst="rect">
            <a:avLst/>
          </a:prstGeom>
          <a:noFill/>
          <a:ln>
            <a:noFill/>
          </a:ln>
        </p:spPr>
      </p:pic>
      <p:pic>
        <p:nvPicPr>
          <p:cNvPr id="21" name="Google Shape;383;p7"/>
          <p:cNvPicPr preferRelativeResize="0"/>
          <p:nvPr/>
        </p:nvPicPr>
        <p:blipFill rotWithShape="1">
          <a:blip r:embed="rId4">
            <a:extLst>
              <a:ext uri="{28A0092B-C50C-407E-A947-70E740481C1C}">
                <a14:useLocalDpi xmlns:a14="http://schemas.microsoft.com/office/drawing/2010/main" val="0"/>
              </a:ext>
            </a:extLst>
          </a:blip>
          <a:srcRect l="-1436" t="664" r="51936" b="59284"/>
          <a:stretch/>
        </p:blipFill>
        <p:spPr>
          <a:xfrm>
            <a:off x="1298674" y="1707625"/>
            <a:ext cx="766432" cy="620131"/>
          </a:xfrm>
          <a:prstGeom prst="rect">
            <a:avLst/>
          </a:prstGeom>
          <a:noFill/>
          <a:ln>
            <a:noFill/>
          </a:ln>
        </p:spPr>
      </p:pic>
    </p:spTree>
    <p:extLst>
      <p:ext uri="{BB962C8B-B14F-4D97-AF65-F5344CB8AC3E}">
        <p14:creationId xmlns:p14="http://schemas.microsoft.com/office/powerpoint/2010/main" val="403221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0893" t="3882" r="8276" b="52890"/>
          <a:stretch/>
        </p:blipFill>
        <p:spPr>
          <a:xfrm>
            <a:off x="9595398" y="3744686"/>
            <a:ext cx="2088338" cy="2210936"/>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3" name="Title 2"/>
          <p:cNvSpPr>
            <a:spLocks noGrp="1"/>
          </p:cNvSpPr>
          <p:nvPr>
            <p:ph type="title"/>
          </p:nvPr>
        </p:nvSpPr>
        <p:spPr/>
        <p:txBody>
          <a:bodyPr/>
          <a:lstStyle/>
          <a:p>
            <a:r>
              <a:rPr lang="en-US" dirty="0" smtClean="0"/>
              <a:t>What to Do if Someone Overdoses</a:t>
            </a:r>
            <a:endParaRPr lang="en-US" dirty="0"/>
          </a:p>
        </p:txBody>
      </p:sp>
      <p:sp>
        <p:nvSpPr>
          <p:cNvPr id="9" name="Text Placeholder 5"/>
          <p:cNvSpPr>
            <a:spLocks noGrp="1"/>
          </p:cNvSpPr>
          <p:nvPr>
            <p:ph type="body" idx="1"/>
          </p:nvPr>
        </p:nvSpPr>
        <p:spPr>
          <a:xfrm>
            <a:off x="838200" y="1703802"/>
            <a:ext cx="10515601" cy="4251820"/>
          </a:xfrm>
        </p:spPr>
        <p:txBody>
          <a:bodyPr>
            <a:noAutofit/>
          </a:bodyPr>
          <a:lstStyle/>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Call 911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immediately.</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Lay the person on their side to prevent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choking.</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Administer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naloxone</a:t>
            </a: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if available.</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Try to keep the person awake and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breathing.</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Try to keep them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warm.</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Administer a second dose of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naloxone </a:t>
            </a: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if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required.</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28611" indent="-228611">
              <a:lnSpc>
                <a:spcPct val="100000"/>
              </a:lnSpc>
              <a:spcAft>
                <a:spcPts val="400"/>
              </a:spcAft>
              <a:buFont typeface="Arial" panose="020B0604020202020204" pitchFamily="34" charset="0"/>
              <a:buChar char="•"/>
              <a:defRPr/>
            </a:pP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Stay with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them until </a:t>
            </a:r>
            <a:r>
              <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rPr>
              <a:t>emergency </a:t>
            </a:r>
            <a:r>
              <a:rPr lang="en-US" sz="28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responders arrive.</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504" t="4045" r="62785" b="54339"/>
          <a:stretch/>
        </p:blipFill>
        <p:spPr>
          <a:xfrm>
            <a:off x="9047617" y="1828800"/>
            <a:ext cx="1646313" cy="2230839"/>
          </a:xfrm>
          <a:prstGeom prst="rect">
            <a:avLst/>
          </a:prstGeom>
        </p:spPr>
      </p:pic>
    </p:spTree>
    <p:extLst>
      <p:ext uri="{BB962C8B-B14F-4D97-AF65-F5344CB8AC3E}">
        <p14:creationId xmlns:p14="http://schemas.microsoft.com/office/powerpoint/2010/main" val="145690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7"/>
          <p:cNvSpPr txBox="1">
            <a:spLocks noGrp="1"/>
          </p:cNvSpPr>
          <p:nvPr>
            <p:ph type="body" idx="2"/>
          </p:nvPr>
        </p:nvSpPr>
        <p:spPr>
          <a:xfrm>
            <a:off x="6356831" y="1981200"/>
            <a:ext cx="5343555" cy="3854312"/>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endParaRPr lang="en-US" dirty="0" smtClean="0">
              <a:latin typeface="Calibri" panose="020F0502020204030204" pitchFamily="34" charset="0"/>
              <a:ea typeface="Calibri" panose="020F0502020204030204" pitchFamily="34" charset="0"/>
              <a:cs typeface="Times New Roman" panose="02020603050405020304" pitchFamily="18" charset="0"/>
              <a:hlinkClick r:id="rId3"/>
            </a:endParaRPr>
          </a:p>
          <a:p>
            <a:pPr marL="228600" indent="-50800">
              <a:spcBef>
                <a:spcPts val="0"/>
              </a:spcBef>
              <a:buSzPts val="2800"/>
              <a:buNone/>
            </a:pPr>
            <a:r>
              <a:rPr lang="en-US" b="1" dirty="0">
                <a:latin typeface="Calibri" panose="020F0502020204030204" pitchFamily="34" charset="0"/>
                <a:cs typeface="Calibri" panose="020F0502020204030204" pitchFamily="34" charset="0"/>
              </a:rPr>
              <a:t>HOW TO SAVE A LIFE VIDEO</a:t>
            </a:r>
          </a:p>
          <a:p>
            <a:pPr marL="228600" indent="-50800">
              <a:spcBef>
                <a:spcPts val="0"/>
              </a:spcBef>
              <a:buSzPts val="2800"/>
              <a:buNone/>
            </a:pPr>
            <a:endParaRPr lang="en-US" dirty="0">
              <a:latin typeface="Calibri" panose="020F0502020204030204" pitchFamily="34" charset="0"/>
              <a:ea typeface="Calibri" panose="020F0502020204030204" pitchFamily="34" charset="0"/>
              <a:cs typeface="Times New Roman" panose="02020603050405020304" pitchFamily="18" charset="0"/>
              <a:hlinkClick r:id="rId3"/>
            </a:endParaRPr>
          </a:p>
          <a:p>
            <a:pPr marL="228600" indent="-50800">
              <a:spcBef>
                <a:spcPts val="0"/>
              </a:spcBef>
              <a:buSzPts val="2800"/>
              <a:buNone/>
            </a:pPr>
            <a:endParaRPr lang="en-US" dirty="0" smtClean="0">
              <a:latin typeface="Calibri" panose="020F0502020204030204" pitchFamily="34" charset="0"/>
              <a:ea typeface="Calibri" panose="020F0502020204030204" pitchFamily="34" charset="0"/>
              <a:cs typeface="Times New Roman" panose="02020603050405020304" pitchFamily="18" charset="0"/>
              <a:hlinkClick r:id="rId3"/>
            </a:endParaRPr>
          </a:p>
          <a:p>
            <a:pPr marL="228600" indent="-50800">
              <a:spcBef>
                <a:spcPts val="0"/>
              </a:spcBef>
              <a:buSzPts val="2800"/>
              <a:buNone/>
            </a:pPr>
            <a:r>
              <a:rPr lang="en-US" dirty="0" smtClean="0">
                <a:latin typeface="Calibri" panose="020F0502020204030204" pitchFamily="34" charset="0"/>
                <a:ea typeface="Cambria" panose="02040503050406030204" pitchFamily="18" charset="0"/>
                <a:cs typeface="Calibri" panose="020F0502020204030204" pitchFamily="34" charset="0"/>
                <a:hlinkClick r:id="rId3"/>
              </a:rPr>
              <a:t>https</a:t>
            </a:r>
            <a:r>
              <a:rPr lang="en-US" dirty="0">
                <a:latin typeface="Calibri" panose="020F0502020204030204" pitchFamily="34" charset="0"/>
                <a:ea typeface="Cambria" panose="02040503050406030204" pitchFamily="18" charset="0"/>
                <a:cs typeface="Calibri" panose="020F0502020204030204" pitchFamily="34" charset="0"/>
                <a:hlinkClick r:id="rId3"/>
              </a:rPr>
              <a:t>://www.youtube.com/watch?v=WnjgrRNMfKM</a:t>
            </a:r>
            <a:endParaRPr lang="en-US" dirty="0">
              <a:latin typeface="Calibri" panose="020F0502020204030204" pitchFamily="34" charset="0"/>
              <a:ea typeface="Cambria" panose="02040503050406030204" pitchFamily="18" charset="0"/>
              <a:cs typeface="Calibri" panose="020F0502020204030204" pitchFamily="34" charset="0"/>
            </a:endParaRPr>
          </a:p>
          <a:p>
            <a:pPr marL="228600" lvl="0" indent="-50800" algn="l" rtl="0">
              <a:lnSpc>
                <a:spcPct val="90000"/>
              </a:lnSpc>
              <a:spcBef>
                <a:spcPts val="0"/>
              </a:spcBef>
              <a:spcAft>
                <a:spcPts val="0"/>
              </a:spcAft>
              <a:buClr>
                <a:schemeClr val="dk1"/>
              </a:buClr>
              <a:buSzPts val="2800"/>
              <a:buNone/>
            </a:pPr>
            <a:endParaRPr dirty="0">
              <a:solidFill>
                <a:srgbClr val="3F93A3"/>
              </a:solidFill>
            </a:endParaRPr>
          </a:p>
        </p:txBody>
      </p:sp>
      <p:sp>
        <p:nvSpPr>
          <p:cNvPr id="295" name="Google Shape;295;p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22</a:t>
            </a:fld>
            <a:endParaRPr>
              <a:solidFill>
                <a:schemeClr val="lt1"/>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77" b="77"/>
          <a:stretch>
            <a:fillRect/>
          </a:stretch>
        </p:blipFill>
        <p:spPr bwMode="auto">
          <a:xfrm>
            <a:off x="741505" y="2005156"/>
            <a:ext cx="4940573" cy="38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Opioid Overdose: Lifesaving Response</a:t>
            </a:r>
            <a:endParaRPr lang="en-US" dirty="0"/>
          </a:p>
        </p:txBody>
      </p:sp>
    </p:spTree>
    <p:extLst>
      <p:ext uri="{BB962C8B-B14F-4D97-AF65-F5344CB8AC3E}">
        <p14:creationId xmlns:p14="http://schemas.microsoft.com/office/powerpoint/2010/main" val="29254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8200" y="2209800"/>
            <a:ext cx="5290032" cy="3854312"/>
          </a:xfrm>
        </p:spPr>
        <p:txBody>
          <a:bodyPr/>
          <a:lstStyle/>
          <a:p>
            <a:pPr marL="114300" indent="0">
              <a:buNone/>
            </a:pPr>
            <a:r>
              <a:rPr lang="en-US"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Stimulants</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Adderall</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Ritalin</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Cocaine</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Methamphetamines</a:t>
            </a:r>
          </a:p>
          <a:p>
            <a:endParaRPr lang="en-US" dirty="0">
              <a:solidFill>
                <a:srgbClr val="15496F"/>
              </a:solidFill>
              <a:latin typeface="Calibri" panose="020F0502020204030204" pitchFamily="34" charset="0"/>
              <a:cs typeface="Calibri" panose="020F0502020204030204" pitchFamily="34" charset="0"/>
            </a:endParaRPr>
          </a:p>
        </p:txBody>
      </p:sp>
      <p:sp>
        <p:nvSpPr>
          <p:cNvPr id="8" name="Text Placeholder 7"/>
          <p:cNvSpPr>
            <a:spLocks noGrp="1"/>
          </p:cNvSpPr>
          <p:nvPr>
            <p:ph type="body" idx="2"/>
          </p:nvPr>
        </p:nvSpPr>
        <p:spPr>
          <a:xfrm>
            <a:off x="6128231" y="2209800"/>
            <a:ext cx="5543815" cy="3854312"/>
          </a:xfrm>
        </p:spPr>
        <p:txBody>
          <a:bodyPr/>
          <a:lstStyle/>
          <a:p>
            <a:pPr marL="114300" indent="0">
              <a:buNone/>
            </a:pPr>
            <a:r>
              <a:rPr lang="en-US"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Prescription Depressants</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Xanax</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Valium</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Ambien</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Benzodiazepines</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Barbiturates</a:t>
            </a:r>
          </a:p>
          <a:p>
            <a:endParaRPr lang="en-US" dirty="0">
              <a:solidFill>
                <a:srgbClr val="15496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p:txBody>
          <a:bodyPr/>
          <a:lstStyle/>
          <a:p>
            <a:fld id="{10DF18CF-3E5B-48FF-B075-D372683FAF82}" type="slidenum">
              <a:rPr lang="en-US" smtClean="0"/>
              <a:t>23</a:t>
            </a:fld>
            <a:endParaRPr lang="en-US" dirty="0"/>
          </a:p>
        </p:txBody>
      </p:sp>
      <p:sp>
        <p:nvSpPr>
          <p:cNvPr id="5" name="Title 4"/>
          <p:cNvSpPr>
            <a:spLocks noGrp="1"/>
          </p:cNvSpPr>
          <p:nvPr>
            <p:ph type="title"/>
          </p:nvPr>
        </p:nvSpPr>
        <p:spPr>
          <a:xfrm>
            <a:off x="838200" y="1069887"/>
            <a:ext cx="10515600" cy="1096370"/>
          </a:xfrm>
        </p:spPr>
        <p:txBody>
          <a:bodyPr>
            <a:normAutofit fontScale="90000"/>
          </a:bodyPr>
          <a:lstStyle/>
          <a:p>
            <a:r>
              <a:rPr lang="en-US" dirty="0">
                <a:solidFill>
                  <a:srgbClr val="15496F"/>
                </a:solidFill>
                <a:latin typeface="Calibri" panose="020F0502020204030204" pitchFamily="34" charset="0"/>
                <a:cs typeface="Calibri" panose="020F0502020204030204" pitchFamily="34" charset="0"/>
              </a:rPr>
              <a:t>Other Substances Related to Adverse Opioid </a:t>
            </a:r>
            <a:r>
              <a:rPr lang="en-US" dirty="0" smtClean="0">
                <a:solidFill>
                  <a:srgbClr val="15496F"/>
                </a:solidFill>
                <a:latin typeface="Calibri" panose="020F0502020204030204" pitchFamily="34" charset="0"/>
                <a:cs typeface="Calibri" panose="020F0502020204030204" pitchFamily="34" charset="0"/>
              </a:rPr>
              <a:t>Incidents</a:t>
            </a:r>
            <a:endParaRPr lang="en-US" dirty="0"/>
          </a:p>
        </p:txBody>
      </p:sp>
    </p:spTree>
    <p:extLst>
      <p:ext uri="{BB962C8B-B14F-4D97-AF65-F5344CB8AC3E}">
        <p14:creationId xmlns:p14="http://schemas.microsoft.com/office/powerpoint/2010/main" val="351565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10DF18CF-3E5B-48FF-B075-D372683FAF82}" type="slidenum">
              <a:rPr lang="en-US" smtClean="0"/>
              <a:t>24</a:t>
            </a:fld>
            <a:endParaRPr lang="en-US" dirty="0"/>
          </a:p>
        </p:txBody>
      </p:sp>
      <p:sp>
        <p:nvSpPr>
          <p:cNvPr id="4" name="Title 3"/>
          <p:cNvSpPr>
            <a:spLocks noGrp="1"/>
          </p:cNvSpPr>
          <p:nvPr>
            <p:ph type="title"/>
          </p:nvPr>
        </p:nvSpPr>
        <p:spPr>
          <a:xfrm>
            <a:off x="0" y="2809453"/>
            <a:ext cx="12192000" cy="1260999"/>
          </a:xfrm>
        </p:spPr>
        <p:txBody>
          <a:bodyPr>
            <a:normAutofit/>
          </a:bodyPr>
          <a:lstStyle/>
          <a:p>
            <a:pPr algn="ctr"/>
            <a:r>
              <a:rPr lang="en-US" sz="4400" b="0" dirty="0" smtClean="0">
                <a:latin typeface="Calibri" panose="020F0502020204030204" pitchFamily="34" charset="0"/>
                <a:cs typeface="Calibri" panose="020F0502020204030204" pitchFamily="34" charset="0"/>
              </a:rPr>
              <a:t>Key Facts About Vaping</a:t>
            </a:r>
            <a:endParaRPr lang="en-US" sz="4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12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8200" y="1981199"/>
            <a:ext cx="6842760" cy="3921147"/>
          </a:xfrm>
        </p:spPr>
        <p:txBody>
          <a:bodyPr>
            <a:normAutofit/>
          </a:bodyPr>
          <a:lstStyle/>
          <a:p>
            <a:pPr marL="231775" indent="-231775"/>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 country's readiness to set a tobacco endgame target and sustainably pursue novel endgame measures is influenced by various factors: the strength of existing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Framework Convention on Tobacco Control (FCTC) measures</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 smoking prevalence, political leadership, public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support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and whether there is a sense of unity in the public health community</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pPr marL="231775" indent="-231775"/>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To achieve endgame targets, most countries have opted for a multipronged approach to fill in remaining FCTC implementation gaps with measures such as plain packaging,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smoke-free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legislation, restricting youth access, advertising bans, taxes, quit support, regulation of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e-cigarettes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and health warnings on individual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cigarettes.</a:t>
            </a:r>
            <a:endPar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7924814" y="2133599"/>
            <a:ext cx="3428986" cy="3768748"/>
          </a:xfrm>
          <a:prstGeom prst="rect">
            <a:avLst/>
          </a:prstGeom>
          <a:ln>
            <a:solidFill>
              <a:schemeClr val="tx2"/>
            </a:solidFill>
          </a:ln>
        </p:spPr>
      </p:pic>
      <p:sp>
        <p:nvSpPr>
          <p:cNvPr id="9" name="TextBox 8"/>
          <p:cNvSpPr txBox="1"/>
          <p:nvPr/>
        </p:nvSpPr>
        <p:spPr>
          <a:xfrm>
            <a:off x="914400" y="5840045"/>
            <a:ext cx="10515600" cy="276999"/>
          </a:xfrm>
          <a:prstGeom prst="rect">
            <a:avLst/>
          </a:prstGeom>
          <a:noFill/>
        </p:spPr>
        <p:txBody>
          <a:bodyPr wrap="square" rtlCol="0">
            <a:spAutoFit/>
          </a:bodyPr>
          <a:lstStyle/>
          <a:p>
            <a:r>
              <a:rPr lang="en-US" sz="1200" dirty="0" smtClean="0">
                <a:solidFill>
                  <a:srgbClr val="15496F"/>
                </a:solidFill>
                <a:latin typeface="Calibri" panose="020F0502020204030204" pitchFamily="34" charset="0"/>
                <a:cs typeface="Calibri" panose="020F0502020204030204" pitchFamily="34" charset="0"/>
              </a:rPr>
              <a:t>Selvan, et al</a:t>
            </a:r>
            <a:r>
              <a:rPr lang="en-US" sz="1200" dirty="0">
                <a:solidFill>
                  <a:srgbClr val="15496F"/>
                </a:solidFill>
                <a:latin typeface="Calibri" panose="020F0502020204030204" pitchFamily="34" charset="0"/>
                <a:cs typeface="Calibri" panose="020F0502020204030204" pitchFamily="34" charset="0"/>
              </a:rPr>
              <a:t>. Lancet Glob Health </a:t>
            </a:r>
            <a:r>
              <a:rPr lang="en-US" sz="1200" dirty="0" smtClean="0">
                <a:solidFill>
                  <a:srgbClr val="15496F"/>
                </a:solidFill>
                <a:latin typeface="Calibri" panose="020F0502020204030204" pitchFamily="34" charset="0"/>
                <a:cs typeface="Calibri" panose="020F0502020204030204" pitchFamily="34" charset="0"/>
              </a:rPr>
              <a:t>2024;12</a:t>
            </a:r>
            <a:r>
              <a:rPr lang="en-US" sz="1200" dirty="0">
                <a:solidFill>
                  <a:srgbClr val="15496F"/>
                </a:solidFill>
                <a:latin typeface="Calibri" panose="020F0502020204030204" pitchFamily="34" charset="0"/>
                <a:cs typeface="Calibri" panose="020F0502020204030204" pitchFamily="34" charset="0"/>
              </a:rPr>
              <a:t>: </a:t>
            </a:r>
            <a:r>
              <a:rPr lang="en-US" sz="1200" dirty="0" smtClean="0">
                <a:solidFill>
                  <a:srgbClr val="15496F"/>
                </a:solidFill>
                <a:latin typeface="Calibri" panose="020F0502020204030204" pitchFamily="34" charset="0"/>
                <a:cs typeface="Calibri" panose="020F0502020204030204" pitchFamily="34" charset="0"/>
              </a:rPr>
              <a:t>e1049–58.</a:t>
            </a:r>
            <a:endParaRPr lang="en-US" sz="1200" dirty="0">
              <a:solidFill>
                <a:srgbClr val="15496F"/>
              </a:solidFill>
              <a:latin typeface="Calibri" panose="020F0502020204030204" pitchFamily="34" charset="0"/>
              <a:cs typeface="Calibri" panose="020F0502020204030204" pitchFamily="34" charset="0"/>
            </a:endParaRPr>
          </a:p>
        </p:txBody>
      </p:sp>
      <p:sp>
        <p:nvSpPr>
          <p:cNvPr id="10" name="Title 4"/>
          <p:cNvSpPr>
            <a:spLocks noGrp="1"/>
          </p:cNvSpPr>
          <p:nvPr>
            <p:ph type="title"/>
          </p:nvPr>
        </p:nvSpPr>
        <p:spPr>
          <a:xfrm>
            <a:off x="914400" y="961030"/>
            <a:ext cx="10515600" cy="1096370"/>
          </a:xfrm>
        </p:spPr>
        <p:txBody>
          <a:bodyPr>
            <a:normAutofit fontScale="90000"/>
          </a:bodyPr>
          <a:lstStyle/>
          <a:p>
            <a:r>
              <a:rPr lang="en-US" dirty="0" smtClean="0">
                <a:solidFill>
                  <a:srgbClr val="15496F"/>
                </a:solidFill>
                <a:latin typeface="Calibri" panose="020F0502020204030204" pitchFamily="34" charset="0"/>
                <a:cs typeface="Calibri" panose="020F0502020204030204" pitchFamily="34" charset="0"/>
              </a:rPr>
              <a:t>Serious Short- and Long-Term Health Risks Associated with Vaping</a:t>
            </a:r>
            <a:endParaRPr lang="en-US" dirty="0"/>
          </a:p>
        </p:txBody>
      </p:sp>
    </p:spTree>
    <p:extLst>
      <p:ext uri="{BB962C8B-B14F-4D97-AF65-F5344CB8AC3E}">
        <p14:creationId xmlns:p14="http://schemas.microsoft.com/office/powerpoint/2010/main" val="24003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5956771"/>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CDC. About E-Cigarettes (Vapes), 2024</a:t>
            </a: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 https://www.cdc.gov/tobacco/e-cigarettes/about.html</a:t>
            </a:r>
          </a:p>
        </p:txBody>
      </p:sp>
      <p:pic>
        <p:nvPicPr>
          <p:cNvPr id="4" name="Picture 3"/>
          <p:cNvPicPr>
            <a:picLocks noChangeAspect="1"/>
          </p:cNvPicPr>
          <p:nvPr/>
        </p:nvPicPr>
        <p:blipFill>
          <a:blip r:embed="rId2"/>
          <a:stretch>
            <a:fillRect/>
          </a:stretch>
        </p:blipFill>
        <p:spPr>
          <a:xfrm>
            <a:off x="838201" y="1935471"/>
            <a:ext cx="6680456" cy="3757757"/>
          </a:xfrm>
          <a:prstGeom prst="rect">
            <a:avLst/>
          </a:prstGeom>
          <a:ln>
            <a:solidFill>
              <a:schemeClr val="tx2"/>
            </a:solidFill>
          </a:ln>
        </p:spPr>
      </p:pic>
      <p:sp>
        <p:nvSpPr>
          <p:cNvPr id="10" name="Text Placeholder 5"/>
          <p:cNvSpPr>
            <a:spLocks noGrp="1"/>
          </p:cNvSpPr>
          <p:nvPr>
            <p:ph type="body" idx="1"/>
          </p:nvPr>
        </p:nvSpPr>
        <p:spPr>
          <a:xfrm>
            <a:off x="7627515" y="1772081"/>
            <a:ext cx="4324998" cy="3921147"/>
          </a:xfrm>
        </p:spPr>
        <p:txBody>
          <a:bodyPr>
            <a:noAutofit/>
          </a:bodyPr>
          <a:lstStyle/>
          <a:p>
            <a:pPr marL="231775" indent="-231775"/>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E-cigarette aerosol is NOT harmless “water vapor.” </a:t>
            </a:r>
            <a:endPar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231775" indent="-231775"/>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It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can contain harmful and potentially harmful substances</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pPr marL="231775" indent="-231775"/>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Many e-cigarettes contain nicotine salts. </a:t>
            </a:r>
            <a:endPar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231775" indent="-231775"/>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Nicotine salts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allow people to consume high levels of nicotine without experiencing the harshness of freebase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nicotine.</a:t>
            </a:r>
            <a:endPar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8" name="Title 4"/>
          <p:cNvSpPr>
            <a:spLocks noGrp="1"/>
          </p:cNvSpPr>
          <p:nvPr>
            <p:ph type="title"/>
          </p:nvPr>
        </p:nvSpPr>
        <p:spPr>
          <a:xfrm>
            <a:off x="729343" y="839101"/>
            <a:ext cx="10700657" cy="1096370"/>
          </a:xfrm>
        </p:spPr>
        <p:txBody>
          <a:bodyPr>
            <a:normAutofit/>
          </a:bodyPr>
          <a:lstStyle/>
          <a:p>
            <a:r>
              <a:rPr lang="en-US" dirty="0" smtClean="0">
                <a:solidFill>
                  <a:srgbClr val="15496F"/>
                </a:solidFill>
                <a:latin typeface="Calibri" panose="020F0502020204030204" pitchFamily="34" charset="0"/>
                <a:cs typeface="Calibri" panose="020F0502020204030204" pitchFamily="34" charset="0"/>
              </a:rPr>
              <a:t>Effects of E-Cigarettes</a:t>
            </a:r>
            <a:endParaRPr lang="en-US" dirty="0"/>
          </a:p>
        </p:txBody>
      </p:sp>
    </p:spTree>
    <p:extLst>
      <p:ext uri="{BB962C8B-B14F-4D97-AF65-F5344CB8AC3E}">
        <p14:creationId xmlns:p14="http://schemas.microsoft.com/office/powerpoint/2010/main" val="8131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2814387"/>
            <a:ext cx="12191999" cy="1260999"/>
          </a:xfrm>
        </p:spPr>
        <p:txBody>
          <a:bodyPr/>
          <a:lstStyle/>
          <a:p>
            <a:pPr algn="ctr"/>
            <a:r>
              <a:rPr lang="en-US" b="0" dirty="0" smtClean="0">
                <a:latin typeface="Calibri" panose="020F0502020204030204" pitchFamily="34" charset="0"/>
                <a:cs typeface="Calibri" panose="020F0502020204030204" pitchFamily="34" charset="0"/>
              </a:rPr>
              <a:t>Harm Reduction Strategies</a:t>
            </a: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84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1698170"/>
            <a:ext cx="10515600" cy="3921147"/>
          </a:xfrm>
        </p:spPr>
        <p:txBody>
          <a:bodyPr>
            <a:noAutofit/>
          </a:bodyPr>
          <a:lstStyle/>
          <a:p>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Harm reduction is a public health approach that focuses on mitigating the harmful consequences of drug use, including infectious disease transmission and overdose, by providing care that is free of stigma and centered on the needs of people who use drugs. </a:t>
            </a:r>
            <a:endPar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Collaborations between public health and public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safety strengthen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and improve efforts to reduce drug overdoses</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Linkage to care initiatives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utilize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nonfatal overdose and other data from different potential data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sources — such as emergency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medical services, emergency departments/health systems, justice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systems and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harm reduction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services —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to identify people who are at risk for overdose or have recently experienced a nonfatal overdose and link them with evidence-based treatment options, </a:t>
            </a:r>
            <a:r>
              <a:rPr lang="en-US" sz="22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services </a:t>
            </a:r>
            <a:r>
              <a:rPr lang="en-US" sz="2200" dirty="0">
                <a:solidFill>
                  <a:srgbClr val="002060"/>
                </a:solidFill>
                <a:latin typeface="Calibri" panose="020F0502020204030204" pitchFamily="34" charset="0"/>
                <a:ea typeface="Cambria" panose="02040503050406030204" pitchFamily="18" charset="0"/>
                <a:cs typeface="Calibri" panose="020F0502020204030204" pitchFamily="34" charset="0"/>
              </a:rPr>
              <a:t>and supports. </a:t>
            </a:r>
          </a:p>
        </p:txBody>
      </p:sp>
      <p:sp>
        <p:nvSpPr>
          <p:cNvPr id="3" name="Title 2"/>
          <p:cNvSpPr>
            <a:spLocks noGrp="1"/>
          </p:cNvSpPr>
          <p:nvPr>
            <p:ph type="title"/>
          </p:nvPr>
        </p:nvSpPr>
        <p:spPr/>
        <p:txBody>
          <a:bodyPr/>
          <a:lstStyle/>
          <a:p>
            <a:r>
              <a:rPr lang="en-US" dirty="0" smtClean="0"/>
              <a:t>Harm Reduction Strategies</a:t>
            </a:r>
            <a:endParaRPr lang="en-US" dirty="0"/>
          </a:p>
        </p:txBody>
      </p:sp>
      <p:sp>
        <p:nvSpPr>
          <p:cNvPr id="14" name="TextBox 13"/>
          <p:cNvSpPr txBox="1"/>
          <p:nvPr/>
        </p:nvSpPr>
        <p:spPr>
          <a:xfrm>
            <a:off x="838200" y="5903744"/>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CDC. Overdose Data to Action: </a:t>
            </a: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Prevention Strategies (2024). https://bit.ly/407pHEt</a:t>
            </a:r>
          </a:p>
        </p:txBody>
      </p:sp>
    </p:spTree>
    <p:extLst>
      <p:ext uri="{BB962C8B-B14F-4D97-AF65-F5344CB8AC3E}">
        <p14:creationId xmlns:p14="http://schemas.microsoft.com/office/powerpoint/2010/main" val="362436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1611085"/>
            <a:ext cx="10515600" cy="3921147"/>
          </a:xfrm>
        </p:spPr>
        <p:txBody>
          <a:bodyPr>
            <a:noAutofit/>
          </a:bodyPr>
          <a:lstStyle/>
          <a:p>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Fentanyl test strips (FTS) are a low-cost harm reduction tool that can be used to prevent overdoses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when combined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with other strategies. </a:t>
            </a:r>
            <a:endPar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FTS provide people who use drugs and communities with important information about fentanyl in the illegal drug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supply, enabling them to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take steps to reduce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the risk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of overdose</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In April 2021,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the CDC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and the Substance Abuse and Mental Health Services Administration (SAMHSA) announced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that federal</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 funding could be used to purchase FTS. </a:t>
            </a:r>
            <a:endPar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Allowing federal grant programs to purchase FTS helps create opportunities for people who use drugs to interact with community-based organizations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that </a:t>
            </a:r>
            <a:r>
              <a:rPr lang="en-US" sz="2400" dirty="0">
                <a:solidFill>
                  <a:srgbClr val="15496F"/>
                </a:solidFill>
                <a:latin typeface="Calibri" panose="020F0502020204030204" pitchFamily="34" charset="0"/>
                <a:ea typeface="Cambria" panose="02040503050406030204" pitchFamily="18" charset="0"/>
                <a:cs typeface="Calibri" panose="020F0502020204030204" pitchFamily="34" charset="0"/>
              </a:rPr>
              <a:t>may also offer mental health and behavioral services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they need.</a:t>
            </a:r>
          </a:p>
        </p:txBody>
      </p:sp>
      <p:sp>
        <p:nvSpPr>
          <p:cNvPr id="3" name="Title 2"/>
          <p:cNvSpPr>
            <a:spLocks noGrp="1"/>
          </p:cNvSpPr>
          <p:nvPr>
            <p:ph type="title"/>
          </p:nvPr>
        </p:nvSpPr>
        <p:spPr/>
        <p:txBody>
          <a:bodyPr>
            <a:normAutofit fontScale="90000"/>
          </a:bodyPr>
          <a:lstStyle/>
          <a:p>
            <a:r>
              <a:rPr lang="en-US" dirty="0" smtClean="0"/>
              <a:t>Fentanyl Test Strips: A Harm Reduction Strategy</a:t>
            </a:r>
            <a:endParaRPr lang="en-US" dirty="0"/>
          </a:p>
        </p:txBody>
      </p:sp>
      <p:sp>
        <p:nvSpPr>
          <p:cNvPr id="14" name="TextBox 13"/>
          <p:cNvSpPr txBox="1"/>
          <p:nvPr/>
        </p:nvSpPr>
        <p:spPr>
          <a:xfrm>
            <a:off x="838200" y="5947288"/>
            <a:ext cx="10515600" cy="276999"/>
          </a:xfrm>
          <a:prstGeom prst="rect">
            <a:avLst/>
          </a:prstGeom>
          <a:noFill/>
        </p:spPr>
        <p:txBody>
          <a:bodyPr wrap="square" rtlCol="0">
            <a:spAutoFit/>
          </a:bodyPr>
          <a:lstStyle/>
          <a:p>
            <a:pPr algn="ct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CDC. What You Can Do to Test for Fentanyl (2024). https://bit.ly/3zQvUdv</a:t>
            </a:r>
          </a:p>
        </p:txBody>
      </p:sp>
    </p:spTree>
    <p:extLst>
      <p:ext uri="{BB962C8B-B14F-4D97-AF65-F5344CB8AC3E}">
        <p14:creationId xmlns:p14="http://schemas.microsoft.com/office/powerpoint/2010/main" val="357167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5732" y="1616623"/>
            <a:ext cx="7216739" cy="4176288"/>
          </a:xfrm>
        </p:spPr>
        <p:txBody>
          <a:bodyPr>
            <a:noAutofit/>
          </a:bodyPr>
          <a:lstStyle/>
          <a:p>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Opioids are a class of drugs that include synthetic opioids such as fentanyl,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legally prescribed pain relievers such as oxycodone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OxyContin), hydrocodone (Norco), codeine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and morphine, as well as the illegal drug heroin, among others (NIH, 2024</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Prescription opioids are used to treat moderate-to-severe pain and may be prescribed following surgery,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injury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or for chronic conditions such as cancer</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In 2022, nearly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14% of all drug overdose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deaths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involved prescription opioids</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 </a:t>
            </a:r>
          </a:p>
          <a:p>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From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1999 to 2022, approximately 294,000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people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in the U.S.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died from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an overdose involving prescription opioids</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 </a:t>
            </a:r>
          </a:p>
          <a:p>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The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number of U.S. drug overdose deaths involving prescription opioids in 2022 was approximately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four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times the number in 1999</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8219326" y="1248876"/>
            <a:ext cx="3972674" cy="3754874"/>
          </a:xfrm>
          <a:prstGeom prst="rect">
            <a:avLst/>
          </a:prstGeom>
          <a:solidFill>
            <a:srgbClr val="041E41"/>
          </a:solidFill>
        </p:spPr>
        <p:txBody>
          <a:bodyPr wrap="square" lIns="274320" tIns="182880" rIns="274320" bIns="182880" rtlCol="0">
            <a:spAutoFit/>
          </a:bodyPr>
          <a:lstStyle/>
          <a:p>
            <a:r>
              <a:rPr lang="en-US" sz="2000" b="1" dirty="0" smtClean="0">
                <a:solidFill>
                  <a:schemeClr val="bg1"/>
                </a:solidFill>
                <a:latin typeface="Calibri" panose="020F0502020204030204" pitchFamily="34" charset="0"/>
                <a:ea typeface="Cambria" panose="02040503050406030204" pitchFamily="18" charset="0"/>
                <a:cs typeface="Calibri" panose="020F0502020204030204" pitchFamily="34" charset="0"/>
              </a:rPr>
              <a:t>EXAMPLES OF OPIOIDS</a:t>
            </a:r>
          </a:p>
          <a:p>
            <a:pPr marL="342900" indent="-342900">
              <a:buClr>
                <a:schemeClr val="bg1"/>
              </a:buClr>
              <a:buFont typeface="Arial" panose="020B0604020202020204" pitchFamily="34" charset="0"/>
              <a:buChar char="•"/>
            </a:pP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Codeine</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Fentanyl</a:t>
            </a:r>
          </a:p>
          <a:p>
            <a:pPr marL="342900" indent="-342900">
              <a:buClr>
                <a:schemeClr val="bg1"/>
              </a:buClr>
              <a:buFont typeface="Arial" panose="020B0604020202020204" pitchFamily="34" charset="0"/>
              <a:buChar char="•"/>
            </a:pP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Hydrocodone (e.g., Norco)</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Hydromorphone</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Methadone</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Morphine</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Oxycodone </a:t>
            </a:r>
            <a:r>
              <a:rPr lang="en-US" sz="2000" dirty="0" smtClean="0">
                <a:solidFill>
                  <a:schemeClr val="bg1"/>
                </a:solidFill>
                <a:latin typeface="Calibri" panose="020F0502020204030204" pitchFamily="34" charset="0"/>
                <a:ea typeface="Cambria" panose="02040503050406030204" pitchFamily="18" charset="0"/>
                <a:cs typeface="Calibri" panose="020F0502020204030204" pitchFamily="34" charset="0"/>
              </a:rPr>
              <a:t>(e.g., OxyContin, Percocet)</a:t>
            </a:r>
            <a:endPar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Oxymorphone</a:t>
            </a:r>
          </a:p>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ea typeface="Cambria" panose="02040503050406030204" pitchFamily="18" charset="0"/>
                <a:cs typeface="Calibri" panose="020F0502020204030204" pitchFamily="34" charset="0"/>
              </a:rPr>
              <a:t>Tapentadol</a:t>
            </a:r>
          </a:p>
        </p:txBody>
      </p:sp>
      <p:sp>
        <p:nvSpPr>
          <p:cNvPr id="11" name="TextBox 10"/>
          <p:cNvSpPr txBox="1"/>
          <p:nvPr/>
        </p:nvSpPr>
        <p:spPr>
          <a:xfrm>
            <a:off x="8219326" y="5125379"/>
            <a:ext cx="3852809" cy="938719"/>
          </a:xfrm>
          <a:prstGeom prst="rect">
            <a:avLst/>
          </a:prstGeom>
          <a:noFill/>
        </p:spPr>
        <p:txBody>
          <a:bodyPr wrap="square" rtlCol="0">
            <a:spAutoFit/>
          </a:bodyPr>
          <a:lstStyle/>
          <a:p>
            <a:r>
              <a:rPr lang="en-US" sz="1100" dirty="0" smtClean="0">
                <a:solidFill>
                  <a:srgbClr val="15496F"/>
                </a:solidFill>
                <a:latin typeface="Calibri" panose="020F0502020204030204" pitchFamily="34" charset="0"/>
                <a:cs typeface="Calibri" panose="020F0502020204030204" pitchFamily="34" charset="0"/>
              </a:rPr>
              <a:t>NIH. Opioids Highlights (</a:t>
            </a:r>
            <a:r>
              <a:rPr lang="en-US" sz="1100" dirty="0">
                <a:solidFill>
                  <a:srgbClr val="15496F"/>
                </a:solidFill>
                <a:latin typeface="Calibri" panose="020F0502020204030204" pitchFamily="34" charset="0"/>
                <a:cs typeface="Calibri" panose="020F0502020204030204" pitchFamily="34" charset="0"/>
              </a:rPr>
              <a:t>2024). </a:t>
            </a:r>
            <a:r>
              <a:rPr lang="en-US" sz="1100" dirty="0">
                <a:solidFill>
                  <a:srgbClr val="15496F"/>
                </a:solidFill>
                <a:latin typeface="Calibri" panose="020F0502020204030204" pitchFamily="34" charset="0"/>
                <a:cs typeface="Calibri" panose="020F0502020204030204" pitchFamily="34" charset="0"/>
                <a:hlinkClick r:id="rId3"/>
              </a:rPr>
              <a:t>https://nida.nih.gov/research-topics/opioids#:~:text=Opioids%20are%20a%20class%20of,drug%20heroin%3B%20and%20many%20others</a:t>
            </a:r>
            <a:r>
              <a:rPr lang="en-US" sz="1100" dirty="0" smtClean="0">
                <a:solidFill>
                  <a:srgbClr val="15496F"/>
                </a:solidFill>
                <a:latin typeface="Calibri" panose="020F0502020204030204" pitchFamily="34" charset="0"/>
                <a:cs typeface="Calibri" panose="020F0502020204030204" pitchFamily="34" charset="0"/>
              </a:rPr>
              <a:t>. </a:t>
            </a:r>
          </a:p>
          <a:p>
            <a:r>
              <a:rPr lang="en-US" sz="1100" dirty="0" smtClean="0">
                <a:solidFill>
                  <a:srgbClr val="15496F"/>
                </a:solidFill>
                <a:latin typeface="Calibri" panose="020F0502020204030204" pitchFamily="34" charset="0"/>
                <a:cs typeface="Calibri" panose="020F0502020204030204" pitchFamily="34" charset="0"/>
              </a:rPr>
              <a:t>CDC. Basics About Prescription Opioids (2024</a:t>
            </a:r>
            <a:r>
              <a:rPr lang="en-US" sz="1100" dirty="0">
                <a:solidFill>
                  <a:srgbClr val="15496F"/>
                </a:solidFill>
                <a:latin typeface="Calibri" panose="020F0502020204030204" pitchFamily="34" charset="0"/>
                <a:cs typeface="Calibri" panose="020F0502020204030204" pitchFamily="34" charset="0"/>
              </a:rPr>
              <a:t>). </a:t>
            </a:r>
            <a:r>
              <a:rPr lang="en-US" sz="1100" dirty="0">
                <a:solidFill>
                  <a:srgbClr val="15496F"/>
                </a:solidFill>
                <a:latin typeface="Calibri" panose="020F0502020204030204" pitchFamily="34" charset="0"/>
                <a:cs typeface="Calibri" panose="020F0502020204030204" pitchFamily="34" charset="0"/>
                <a:hlinkClick r:id="rId4"/>
              </a:rPr>
              <a:t>https://</a:t>
            </a:r>
            <a:r>
              <a:rPr lang="en-US" sz="1100" dirty="0" smtClean="0">
                <a:solidFill>
                  <a:srgbClr val="15496F"/>
                </a:solidFill>
                <a:latin typeface="Calibri" panose="020F0502020204030204" pitchFamily="34" charset="0"/>
                <a:cs typeface="Calibri" panose="020F0502020204030204" pitchFamily="34" charset="0"/>
                <a:hlinkClick r:id="rId4"/>
              </a:rPr>
              <a:t>bit.ly/40bf9V7</a:t>
            </a:r>
            <a:r>
              <a:rPr lang="en-US" sz="1100" dirty="0" smtClean="0">
                <a:solidFill>
                  <a:srgbClr val="15496F"/>
                </a:solidFill>
                <a:latin typeface="Calibri" panose="020F0502020204030204" pitchFamily="34" charset="0"/>
                <a:cs typeface="Calibri" panose="020F0502020204030204" pitchFamily="34" charset="0"/>
              </a:rPr>
              <a:t> </a:t>
            </a:r>
            <a:endParaRPr lang="en-US" sz="1100" dirty="0">
              <a:solidFill>
                <a:srgbClr val="15496F"/>
              </a:solidFill>
              <a:latin typeface="Calibri" panose="020F0502020204030204" pitchFamily="34" charset="0"/>
              <a:cs typeface="Calibri" panose="020F0502020204030204" pitchFamily="34" charset="0"/>
            </a:endParaRPr>
          </a:p>
        </p:txBody>
      </p:sp>
      <p:sp>
        <p:nvSpPr>
          <p:cNvPr id="9" name="Title 2"/>
          <p:cNvSpPr txBox="1">
            <a:spLocks/>
          </p:cNvSpPr>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What are Opioids?</a:t>
            </a:r>
            <a:endParaRPr lang="en-US" dirty="0"/>
          </a:p>
        </p:txBody>
      </p:sp>
    </p:spTree>
    <p:extLst>
      <p:ext uri="{BB962C8B-B14F-4D97-AF65-F5344CB8AC3E}">
        <p14:creationId xmlns:p14="http://schemas.microsoft.com/office/powerpoint/2010/main" val="26446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1632856"/>
            <a:ext cx="10515600" cy="3921147"/>
          </a:xfrm>
        </p:spPr>
        <p:txBody>
          <a:bodyPr>
            <a:noAutofit/>
          </a:bodyPr>
          <a:lstStyle/>
          <a:p>
            <a:pPr marL="114300" indent="0">
              <a:buNone/>
            </a:pPr>
            <a:r>
              <a:rPr lang="en-US" sz="2200"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How to use them:</a:t>
            </a:r>
          </a:p>
          <a:p>
            <a:pPr marL="628650" indent="-514350">
              <a:buFont typeface="+mj-lt"/>
              <a:buAutoNum type="arabicPeriod"/>
            </a:pP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Put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a small amount (at least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10 mg</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 of your drugs aside in a clean, dry container.</a:t>
            </a:r>
          </a:p>
          <a:p>
            <a:pPr marL="628650" indent="-514350">
              <a:buFont typeface="+mj-lt"/>
              <a:buAutoNum type="arabicPeriod"/>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Add water to the container and mix together. For most drugs, you need ½ teaspoon of water. If you are testing methamphetamines,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MDMA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or ecstasy, use 1 full teaspoon for every 10 mg of crystal or powder you are testing</a:t>
            </a:r>
            <a:r>
              <a:rPr lang="en-US" sz="2200" i="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endPar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pPr marL="628650" indent="-514350">
              <a:buFont typeface="+mj-lt"/>
              <a:buAutoNum type="arabicPeriod"/>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Place the wavy end of the test strip down in the water and let it absorb for about 15 seconds.</a:t>
            </a:r>
          </a:p>
          <a:p>
            <a:pPr marL="628650" indent="-514350">
              <a:buFont typeface="+mj-lt"/>
              <a:buAutoNum type="arabicPeriod"/>
            </a:pP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Remove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the strip out of the water and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place </a:t>
            </a: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it on a flat surface for 2 to 5 minutes.</a:t>
            </a:r>
          </a:p>
          <a:p>
            <a:pPr marL="628650" indent="-514350">
              <a:buFont typeface="+mj-lt"/>
              <a:buAutoNum type="arabicPeriod"/>
            </a:pPr>
            <a:r>
              <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rPr>
              <a:t>Read </a:t>
            </a:r>
            <a:r>
              <a:rPr lang="en-US" sz="2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results.</a:t>
            </a:r>
            <a:endParaRPr lang="en-US" sz="22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itle 2"/>
          <p:cNvSpPr>
            <a:spLocks noGrp="1"/>
          </p:cNvSpPr>
          <p:nvPr>
            <p:ph type="title"/>
          </p:nvPr>
        </p:nvSpPr>
        <p:spPr/>
        <p:txBody>
          <a:bodyPr>
            <a:normAutofit fontScale="90000"/>
          </a:bodyPr>
          <a:lstStyle/>
          <a:p>
            <a:r>
              <a:rPr lang="en-US" dirty="0" smtClean="0"/>
              <a:t>Fentanyl Test Strips: A Harm Reduction Strategy</a:t>
            </a:r>
            <a:endParaRPr lang="en-US" dirty="0"/>
          </a:p>
        </p:txBody>
      </p:sp>
      <p:sp>
        <p:nvSpPr>
          <p:cNvPr id="14" name="TextBox 13"/>
          <p:cNvSpPr txBox="1"/>
          <p:nvPr/>
        </p:nvSpPr>
        <p:spPr>
          <a:xfrm>
            <a:off x="838200" y="5903744"/>
            <a:ext cx="10515600" cy="276999"/>
          </a:xfrm>
          <a:prstGeom prst="rect">
            <a:avLst/>
          </a:prstGeom>
          <a:noFill/>
        </p:spPr>
        <p:txBody>
          <a:bodyPr wrap="square" rtlCol="0">
            <a:spAutoFit/>
          </a:bodyPr>
          <a:lstStyle/>
          <a:p>
            <a:r>
              <a:rPr lang="en-US" sz="1200" dirty="0" smtClean="0">
                <a:solidFill>
                  <a:srgbClr val="15496F"/>
                </a:solidFill>
                <a:latin typeface="Calibri" panose="020F0502020204030204" pitchFamily="34" charset="0"/>
                <a:cs typeface="Calibri" panose="020F0502020204030204" pitchFamily="34" charset="0"/>
              </a:rPr>
              <a:t>CDC. What You Can Do to Test for Fentanyl (2024</a:t>
            </a:r>
            <a:r>
              <a:rPr lang="en-US" sz="1200" dirty="0">
                <a:solidFill>
                  <a:srgbClr val="15496F"/>
                </a:solidFill>
                <a:latin typeface="Calibri" panose="020F0502020204030204" pitchFamily="34" charset="0"/>
                <a:cs typeface="Calibri" panose="020F0502020204030204" pitchFamily="34" charset="0"/>
              </a:rPr>
              <a:t>). https://bit.ly/3zQvUdv</a:t>
            </a:r>
          </a:p>
        </p:txBody>
      </p:sp>
      <p:pic>
        <p:nvPicPr>
          <p:cNvPr id="5" name="Picture 4"/>
          <p:cNvPicPr>
            <a:picLocks noChangeAspect="1"/>
          </p:cNvPicPr>
          <p:nvPr/>
        </p:nvPicPr>
        <p:blipFill>
          <a:blip r:embed="rId2"/>
          <a:stretch>
            <a:fillRect/>
          </a:stretch>
        </p:blipFill>
        <p:spPr>
          <a:xfrm>
            <a:off x="6680232" y="4227502"/>
            <a:ext cx="5087225" cy="1814741"/>
          </a:xfrm>
          <a:prstGeom prst="rect">
            <a:avLst/>
          </a:prstGeom>
          <a:ln>
            <a:noFill/>
          </a:ln>
          <a:effectLst/>
        </p:spPr>
      </p:pic>
    </p:spTree>
    <p:extLst>
      <p:ext uri="{BB962C8B-B14F-4D97-AF65-F5344CB8AC3E}">
        <p14:creationId xmlns:p14="http://schemas.microsoft.com/office/powerpoint/2010/main" val="11616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1863858"/>
            <a:ext cx="5889717" cy="3483237"/>
          </a:xfrm>
        </p:spPr>
        <p:txBody>
          <a:bodyPr>
            <a:noAutofit/>
          </a:bodyPr>
          <a:lstStyle/>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Call or text 988 or visit Louisiana988.org for free, confidential emotional support, available 24/7</a:t>
            </a: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OpioidHelpLA.org</a:t>
            </a: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TreatmentAtlas.org</a:t>
            </a:r>
            <a:endParaRPr lang="en-US"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itle 2"/>
          <p:cNvSpPr>
            <a:spLocks noGrp="1"/>
          </p:cNvSpPr>
          <p:nvPr>
            <p:ph type="title"/>
          </p:nvPr>
        </p:nvSpPr>
        <p:spPr>
          <a:xfrm>
            <a:off x="838200" y="933644"/>
            <a:ext cx="10515600" cy="1097882"/>
          </a:xfrm>
        </p:spPr>
        <p:txBody>
          <a:bodyPr/>
          <a:lstStyle/>
          <a:p>
            <a:r>
              <a:rPr lang="en-US" dirty="0" smtClean="0"/>
              <a:t>Resources</a:t>
            </a:r>
            <a:endParaRPr lang="en-US" dirty="0"/>
          </a:p>
        </p:txBody>
      </p:sp>
      <p:pic>
        <p:nvPicPr>
          <p:cNvPr id="8" name="Content Placeholder 4">
            <a:extLst>
              <a:ext uri="{FF2B5EF4-FFF2-40B4-BE49-F238E27FC236}">
                <a16:creationId xmlns:a16="http://schemas.microsoft.com/office/drawing/2014/main" id="{1B23C89A-73E9-4CB5-8DA1-9C7500B7529C}"/>
              </a:ext>
            </a:extLst>
          </p:cNvPr>
          <p:cNvPicPr>
            <a:picLocks noChangeAspect="1"/>
          </p:cNvPicPr>
          <p:nvPr/>
        </p:nvPicPr>
        <p:blipFill>
          <a:blip r:embed="rId2"/>
          <a:stretch>
            <a:fillRect/>
          </a:stretch>
        </p:blipFill>
        <p:spPr>
          <a:xfrm>
            <a:off x="6727917" y="1106744"/>
            <a:ext cx="4942115" cy="4942115"/>
          </a:xfrm>
          <a:prstGeom prst="rect">
            <a:avLst/>
          </a:prstGeom>
          <a:ln>
            <a:noFill/>
          </a:ln>
          <a:effectLst/>
        </p:spPr>
      </p:pic>
      <p:pic>
        <p:nvPicPr>
          <p:cNvPr id="12" name="Picture 11"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432" y="4849547"/>
            <a:ext cx="5137511" cy="119931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body" idx="1"/>
          </p:nvPr>
        </p:nvSpPr>
        <p:spPr>
          <a:xfrm>
            <a:off x="3100915" y="2365939"/>
            <a:ext cx="5880100" cy="8540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ct val="100000"/>
              <a:buFont typeface="Calibri"/>
              <a:buNone/>
            </a:pPr>
            <a:r>
              <a:rPr lang="en-US" sz="2400" dirty="0" smtClean="0">
                <a:solidFill>
                  <a:schemeClr val="bg1"/>
                </a:solidFill>
                <a:latin typeface="Calibri" panose="020F0502020204030204" pitchFamily="34" charset="0"/>
                <a:cs typeface="Calibri" panose="020F0502020204030204" pitchFamily="34" charset="0"/>
              </a:rPr>
              <a:t>Trudy Wickham</a:t>
            </a:r>
          </a:p>
          <a:p>
            <a:r>
              <a:rPr lang="en-US" sz="2000" dirty="0" smtClean="0">
                <a:solidFill>
                  <a:schemeClr val="bg1"/>
                </a:solidFill>
                <a:latin typeface="Calibri" panose="020F0502020204030204" pitchFamily="34" charset="0"/>
                <a:cs typeface="Calibri" panose="020F0502020204030204" pitchFamily="34" charset="0"/>
              </a:rPr>
              <a:t>Region 2 Overdose </a:t>
            </a:r>
            <a:r>
              <a:rPr lang="en-US" sz="2000" dirty="0" smtClean="0">
                <a:solidFill>
                  <a:schemeClr val="bg1"/>
                </a:solidFill>
              </a:rPr>
              <a:t>Prevention Coordinator</a:t>
            </a:r>
          </a:p>
        </p:txBody>
      </p:sp>
      <p:sp>
        <p:nvSpPr>
          <p:cNvPr id="4" name="Google Shape;365;p15"/>
          <p:cNvSpPr txBox="1">
            <a:spLocks noGrp="1"/>
          </p:cNvSpPr>
          <p:nvPr>
            <p:ph type="body" idx="2"/>
          </p:nvPr>
        </p:nvSpPr>
        <p:spPr>
          <a:xfrm>
            <a:off x="2521961" y="4627980"/>
            <a:ext cx="7038008" cy="70076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800"/>
              <a:buFont typeface="Calibri"/>
              <a:buNone/>
            </a:pPr>
            <a:r>
              <a:rPr lang="en-US" i="0" dirty="0" smtClean="0">
                <a:latin typeface="Calibri" panose="020F0502020204030204" pitchFamily="34" charset="0"/>
                <a:ea typeface="Cambria" panose="02040503050406030204" pitchFamily="18" charset="0"/>
                <a:cs typeface="Calibri" panose="020F0502020204030204" pitchFamily="34" charset="0"/>
              </a:rPr>
              <a:t>Office of Public Health/Bureau of Community Preparedness</a:t>
            </a:r>
          </a:p>
          <a:p>
            <a:pPr marL="0" indent="0">
              <a:spcBef>
                <a:spcPts val="0"/>
              </a:spcBef>
            </a:pPr>
            <a:endParaRPr lang="en-US" i="0" dirty="0" smtClean="0">
              <a:latin typeface="Calibri" panose="020F0502020204030204" pitchFamily="34" charset="0"/>
              <a:ea typeface="Cambria" panose="02040503050406030204" pitchFamily="18" charset="0"/>
              <a:cs typeface="Calibri" panose="020F0502020204030204" pitchFamily="34" charset="0"/>
              <a:hlinkClick r:id="rId3"/>
            </a:endParaRPr>
          </a:p>
          <a:p>
            <a:pPr marL="0" indent="0">
              <a:spcBef>
                <a:spcPts val="0"/>
              </a:spcBef>
            </a:pPr>
            <a:r>
              <a:rPr lang="en-US" i="0" dirty="0" smtClean="0">
                <a:latin typeface="Calibri" panose="020F0502020204030204" pitchFamily="34" charset="0"/>
                <a:ea typeface="Cambria" panose="02040503050406030204" pitchFamily="18" charset="0"/>
                <a:cs typeface="Calibri" panose="020F0502020204030204" pitchFamily="34" charset="0"/>
                <a:hlinkClick r:id="rId3"/>
              </a:rPr>
              <a:t>www.ldh.la.gov</a:t>
            </a:r>
            <a:endParaRPr lang="en-US" i="0" dirty="0">
              <a:latin typeface="Calibri" panose="020F0502020204030204" pitchFamily="34" charset="0"/>
              <a:ea typeface="Cambria" panose="02040503050406030204" pitchFamily="18" charset="0"/>
              <a:cs typeface="Calibri" panose="020F0502020204030204" pitchFamily="34" charset="0"/>
            </a:endParaRPr>
          </a:p>
          <a:p>
            <a:pPr marL="0" lvl="0" indent="0" algn="ctr" rtl="0">
              <a:lnSpc>
                <a:spcPct val="90000"/>
              </a:lnSpc>
              <a:spcBef>
                <a:spcPts val="0"/>
              </a:spcBef>
              <a:spcAft>
                <a:spcPts val="0"/>
              </a:spcAft>
              <a:buClr>
                <a:schemeClr val="lt1"/>
              </a:buClr>
              <a:buSzPts val="1800"/>
              <a:buFont typeface="Calibri"/>
              <a:buNone/>
            </a:pPr>
            <a:endParaRPr sz="1600" i="0" dirty="0">
              <a:latin typeface="Calibri" panose="020F0502020204030204" pitchFamily="34" charset="0"/>
              <a:ea typeface="Cambria" panose="02040503050406030204" pitchFamily="18" charset="0"/>
              <a:cs typeface="Calibri" panose="020F0502020204030204" pitchFamily="34" charset="0"/>
            </a:endParaRPr>
          </a:p>
        </p:txBody>
      </p:sp>
      <p:sp>
        <p:nvSpPr>
          <p:cNvPr id="3" name="Rectangle 2"/>
          <p:cNvSpPr/>
          <p:nvPr/>
        </p:nvSpPr>
        <p:spPr>
          <a:xfrm>
            <a:off x="3448667" y="3438830"/>
            <a:ext cx="2382383" cy="369332"/>
          </a:xfrm>
          <a:prstGeom prst="rect">
            <a:avLst/>
          </a:prstGeom>
        </p:spPr>
        <p:txBody>
          <a:bodyPr wrap="none">
            <a:spAutoFit/>
          </a:bodyPr>
          <a:lstStyle/>
          <a:p>
            <a:r>
              <a:rPr lang="en-US" sz="1800" u="sng" dirty="0" smtClean="0">
                <a:solidFill>
                  <a:schemeClr val="bg1"/>
                </a:solidFill>
                <a:latin typeface="Calibri" panose="020F0502020204030204" pitchFamily="34" charset="0"/>
                <a:cs typeface="Calibri" panose="020F0502020204030204" pitchFamily="34" charset="0"/>
              </a:rPr>
              <a:t>Trudy.wickham@la.gov</a:t>
            </a:r>
            <a:endParaRPr lang="en-US" sz="1600" dirty="0">
              <a:solidFill>
                <a:schemeClr val="bg1"/>
              </a:solidFill>
              <a:latin typeface="Calibri" panose="020F0502020204030204" pitchFamily="34" charset="0"/>
              <a:cs typeface="Calibri" panose="020F0502020204030204" pitchFamily="34" charset="0"/>
            </a:endParaRPr>
          </a:p>
        </p:txBody>
      </p:sp>
      <p:sp>
        <p:nvSpPr>
          <p:cNvPr id="5" name="Rectangle 4"/>
          <p:cNvSpPr/>
          <p:nvPr/>
        </p:nvSpPr>
        <p:spPr>
          <a:xfrm>
            <a:off x="6497216" y="3438830"/>
            <a:ext cx="1495923" cy="369332"/>
          </a:xfrm>
          <a:prstGeom prst="rect">
            <a:avLst/>
          </a:prstGeom>
        </p:spPr>
        <p:txBody>
          <a:bodyPr wrap="none">
            <a:spAutoFit/>
          </a:bodyPr>
          <a:lstStyle/>
          <a:p>
            <a:pPr algn="r"/>
            <a:r>
              <a:rPr lang="en-US" sz="18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225-772-5321</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693523"/>
            <a:ext cx="10515600" cy="3921147"/>
          </a:xfrm>
        </p:spPr>
        <p:txBody>
          <a:bodyPr>
            <a:normAutofit/>
          </a:bodyPr>
          <a:lstStyle/>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Opioids are a class of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drugs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commonly prescribed to treat pain.</a:t>
            </a:r>
            <a:endPar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Opioids attach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to opioid receptors in the brain, spinal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cord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and gastrointestinal tract. </a:t>
            </a:r>
            <a:endPar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Many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opioids produce a strong euphoric effect in the brain. </a:t>
            </a:r>
            <a:endPar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drugs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create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 shortcut to the brain’s reward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system, flooding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the brain’s “pleasure center” with dopamine</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Prolonged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use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alters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the way nerve receptors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function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in the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brain.</a:t>
            </a:r>
          </a:p>
        </p:txBody>
      </p:sp>
      <p:sp>
        <p:nvSpPr>
          <p:cNvPr id="11" name="TextBox 10"/>
          <p:cNvSpPr txBox="1"/>
          <p:nvPr/>
        </p:nvSpPr>
        <p:spPr>
          <a:xfrm>
            <a:off x="838200" y="5916245"/>
            <a:ext cx="10515600" cy="276999"/>
          </a:xfrm>
          <a:prstGeom prst="rect">
            <a:avLst/>
          </a:prstGeom>
          <a:noFill/>
        </p:spPr>
        <p:txBody>
          <a:bodyPr wrap="square" rtlCol="0">
            <a:spAutoFit/>
          </a:bodyPr>
          <a:lstStyle/>
          <a:p>
            <a:r>
              <a:rPr lang="en-US" sz="1200" dirty="0" smtClean="0">
                <a:solidFill>
                  <a:srgbClr val="15496F"/>
                </a:solidFill>
                <a:latin typeface="Calibri" panose="020F0502020204030204" pitchFamily="34" charset="0"/>
                <a:cs typeface="Calibri" panose="020F0502020204030204" pitchFamily="34" charset="0"/>
              </a:rPr>
              <a:t>PursueCare. What are Opioids and Opioid Addiction? Published 4 October 2019. </a:t>
            </a:r>
            <a:r>
              <a:rPr lang="en-US" sz="1200" dirty="0">
                <a:solidFill>
                  <a:srgbClr val="15496F"/>
                </a:solidFill>
                <a:latin typeface="Calibri" panose="020F0502020204030204" pitchFamily="34" charset="0"/>
                <a:cs typeface="Calibri" panose="020F0502020204030204" pitchFamily="34" charset="0"/>
              </a:rPr>
              <a:t>Available at https://</a:t>
            </a:r>
            <a:r>
              <a:rPr lang="en-US" sz="1200" dirty="0" smtClean="0">
                <a:solidFill>
                  <a:srgbClr val="15496F"/>
                </a:solidFill>
                <a:latin typeface="Calibri" panose="020F0502020204030204" pitchFamily="34" charset="0"/>
                <a:cs typeface="Calibri" panose="020F0502020204030204" pitchFamily="34" charset="0"/>
              </a:rPr>
              <a:t>www.pursuecare.com/what-are-opioids-opioid-addiction.</a:t>
            </a:r>
            <a:endParaRPr lang="en-US" sz="1200" dirty="0">
              <a:solidFill>
                <a:srgbClr val="15496F"/>
              </a:solidFill>
              <a:latin typeface="Calibri" panose="020F0502020204030204" pitchFamily="34" charset="0"/>
              <a:cs typeface="Calibri" panose="020F0502020204030204" pitchFamily="34" charset="0"/>
            </a:endParaRPr>
          </a:p>
        </p:txBody>
      </p:sp>
      <p:sp>
        <p:nvSpPr>
          <p:cNvPr id="6" name="Title 2"/>
          <p:cNvSpPr txBox="1">
            <a:spLocks/>
          </p:cNvSpPr>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How Do Opioids Work?</a:t>
            </a:r>
            <a:endParaRPr lang="en-US" dirty="0"/>
          </a:p>
        </p:txBody>
      </p:sp>
    </p:spTree>
    <p:extLst>
      <p:ext uri="{BB962C8B-B14F-4D97-AF65-F5344CB8AC3E}">
        <p14:creationId xmlns:p14="http://schemas.microsoft.com/office/powerpoint/2010/main" val="255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Opioid Use Disorder</a:t>
            </a:r>
            <a:endParaRPr lang="en-US" dirty="0"/>
          </a:p>
        </p:txBody>
      </p:sp>
      <p:sp>
        <p:nvSpPr>
          <p:cNvPr id="5" name="Text Placeholder 4"/>
          <p:cNvSpPr>
            <a:spLocks noGrp="1"/>
          </p:cNvSpPr>
          <p:nvPr>
            <p:ph type="body" idx="1"/>
          </p:nvPr>
        </p:nvSpPr>
        <p:spPr>
          <a:xfrm>
            <a:off x="835404" y="3152239"/>
            <a:ext cx="5260596" cy="2471249"/>
          </a:xfrm>
        </p:spPr>
        <p:txBody>
          <a:bodyPr>
            <a:normAutofit/>
          </a:bodyPr>
          <a:lstStyle/>
          <a:p>
            <a:pPr marL="114300" indent="0">
              <a:buNone/>
            </a:pPr>
            <a:r>
              <a:rPr lang="en-US" sz="2000"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Increased Risk</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Anyone who takes prescription opioids c</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an develop opioid use disorder.</a:t>
            </a:r>
          </a:p>
          <a:p>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Physical dependence may develop over time with continued opioid use.</a:t>
            </a:r>
          </a:p>
        </p:txBody>
      </p:sp>
      <p:sp>
        <p:nvSpPr>
          <p:cNvPr id="2" name="Rectangle 1"/>
          <p:cNvSpPr/>
          <p:nvPr/>
        </p:nvSpPr>
        <p:spPr>
          <a:xfrm>
            <a:off x="838200" y="1828800"/>
            <a:ext cx="10515600" cy="1323439"/>
          </a:xfrm>
          <a:prstGeom prst="rect">
            <a:avLst/>
          </a:prstGeom>
          <a:effectLst/>
        </p:spPr>
        <p:txBody>
          <a:bodyPr wrap="square">
            <a:spAutoFit/>
          </a:bodyPr>
          <a:lstStyle/>
          <a:p>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Opioid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use disorder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OUD) is a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substance use disorder, sometimes referred to as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abuse or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dependence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or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 addiction. It involves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a problematic pattern of opioid use that causes significant impairment or distress. OUD is a treatable, chronic disease that can affect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anyone,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regardless of race, gender, income </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level or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social class.</a:t>
            </a:r>
          </a:p>
        </p:txBody>
      </p:sp>
      <p:sp>
        <p:nvSpPr>
          <p:cNvPr id="6" name="TextBox 5"/>
          <p:cNvSpPr txBox="1"/>
          <p:nvPr/>
        </p:nvSpPr>
        <p:spPr>
          <a:xfrm>
            <a:off x="838200" y="6054745"/>
            <a:ext cx="10515600" cy="276999"/>
          </a:xfrm>
          <a:prstGeom prst="rect">
            <a:avLst/>
          </a:prstGeom>
          <a:noFill/>
        </p:spPr>
        <p:txBody>
          <a:bodyPr wrap="square" rtlCol="0">
            <a:spAutoFit/>
          </a:bodyPr>
          <a:lstStyle/>
          <a:p>
            <a:r>
              <a:rPr lang="en-US" sz="1200" dirty="0" smtClean="0">
                <a:solidFill>
                  <a:srgbClr val="15496F"/>
                </a:solidFill>
                <a:latin typeface="Calibri" panose="020F0502020204030204" pitchFamily="34" charset="0"/>
                <a:cs typeface="Calibri" panose="020F0502020204030204" pitchFamily="34" charset="0"/>
              </a:rPr>
              <a:t>CDC. </a:t>
            </a:r>
            <a:r>
              <a:rPr lang="en-US" sz="1200" dirty="0">
                <a:solidFill>
                  <a:srgbClr val="15496F"/>
                </a:solidFill>
                <a:latin typeface="Calibri" panose="020F0502020204030204" pitchFamily="34" charset="0"/>
                <a:cs typeface="Calibri" panose="020F0502020204030204" pitchFamily="34" charset="0"/>
              </a:rPr>
              <a:t>Preventing Opioid Use </a:t>
            </a:r>
            <a:r>
              <a:rPr lang="en-US" sz="1200" dirty="0" smtClean="0">
                <a:solidFill>
                  <a:srgbClr val="15496F"/>
                </a:solidFill>
                <a:latin typeface="Calibri" panose="020F0502020204030204" pitchFamily="34" charset="0"/>
                <a:cs typeface="Calibri" panose="020F0502020204030204" pitchFamily="34" charset="0"/>
              </a:rPr>
              <a:t>Disorder (2024). </a:t>
            </a:r>
            <a:r>
              <a:rPr lang="en-US" sz="1200" dirty="0">
                <a:solidFill>
                  <a:srgbClr val="15496F"/>
                </a:solidFill>
                <a:latin typeface="Calibri" panose="020F0502020204030204" pitchFamily="34" charset="0"/>
                <a:cs typeface="Calibri" panose="020F0502020204030204" pitchFamily="34" charset="0"/>
              </a:rPr>
              <a:t>https://bit.ly/4eHNFe9</a:t>
            </a:r>
          </a:p>
        </p:txBody>
      </p:sp>
      <p:sp>
        <p:nvSpPr>
          <p:cNvPr id="7" name="Text Placeholder 4"/>
          <p:cNvSpPr txBox="1">
            <a:spLocks/>
          </p:cNvSpPr>
          <p:nvPr/>
        </p:nvSpPr>
        <p:spPr>
          <a:xfrm>
            <a:off x="6093204" y="3152238"/>
            <a:ext cx="5260596" cy="24712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2000"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Ways to Prevent</a:t>
            </a:r>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Prescription drug monitoring programs</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Academic detailing</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Quality improvement programs</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Patient education</a:t>
            </a:r>
            <a:endPar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2580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8165" y="1828800"/>
            <a:ext cx="5290032" cy="4203290"/>
          </a:xfrm>
        </p:spPr>
        <p:txBody>
          <a:bodyPr>
            <a:normAutofit fontScale="92500" lnSpcReduction="10000"/>
          </a:bodyPr>
          <a:lstStyle/>
          <a:p>
            <a:pPr>
              <a:lnSpc>
                <a:spcPct val="120000"/>
              </a:lnSpc>
              <a:buClr>
                <a:srgbClr val="15496F"/>
              </a:buClr>
            </a:pPr>
            <a:r>
              <a:rPr lang="en-US"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Heroin</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2-5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times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stronger than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morphine</a:t>
            </a:r>
            <a:endParaRPr lang="en-US"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pPr>
              <a:lnSpc>
                <a:spcPct val="120000"/>
              </a:lnSpc>
              <a:buClr>
                <a:srgbClr val="15496F"/>
              </a:buClr>
            </a:pPr>
            <a:r>
              <a:rPr lang="en-US"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Fentanyl</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30-50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times stronger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than heroin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and 50-100 times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stronger than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morphine</a:t>
            </a:r>
            <a:endParaRPr lang="en-US"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pPr>
              <a:lnSpc>
                <a:spcPct val="120000"/>
              </a:lnSpc>
              <a:buClr>
                <a:srgbClr val="15496F"/>
              </a:buClr>
            </a:pPr>
            <a:r>
              <a:rPr lang="en-US"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Carfentanil</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100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times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stronger than fentanyl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and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10,000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times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stronger than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morphine</a:t>
            </a:r>
            <a:endParaRPr lang="en-US"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Title 4"/>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Illegal Opioids: </a:t>
            </a: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Dose Makes the Poison</a:t>
            </a:r>
          </a:p>
        </p:txBody>
      </p:sp>
      <p:pic>
        <p:nvPicPr>
          <p:cNvPr id="3" name="Picture 2"/>
          <p:cNvPicPr>
            <a:picLocks noChangeAspect="1"/>
          </p:cNvPicPr>
          <p:nvPr/>
        </p:nvPicPr>
        <p:blipFill>
          <a:blip r:embed="rId3"/>
          <a:stretch>
            <a:fillRect/>
          </a:stretch>
        </p:blipFill>
        <p:spPr>
          <a:xfrm>
            <a:off x="6636598" y="1915777"/>
            <a:ext cx="4616625" cy="3462468"/>
          </a:xfrm>
          <a:prstGeom prst="rect">
            <a:avLst/>
          </a:prstGeom>
        </p:spPr>
      </p:pic>
      <p:sp>
        <p:nvSpPr>
          <p:cNvPr id="6" name="Rectangle 5"/>
          <p:cNvSpPr/>
          <p:nvPr/>
        </p:nvSpPr>
        <p:spPr>
          <a:xfrm>
            <a:off x="7187057" y="5465222"/>
            <a:ext cx="3515706" cy="276999"/>
          </a:xfrm>
          <a:prstGeom prst="rect">
            <a:avLst/>
          </a:prstGeom>
        </p:spPr>
        <p:txBody>
          <a:bodyPr wrap="none">
            <a:spAutoFit/>
          </a:bodyPr>
          <a:lstStyle/>
          <a:p>
            <a:r>
              <a:rPr lang="en-US" sz="1200" dirty="0">
                <a:solidFill>
                  <a:schemeClr val="bg2"/>
                </a:solidFill>
                <a:latin typeface="Calibri" panose="020F0502020204030204" pitchFamily="34" charset="0"/>
                <a:ea typeface="Cambria" panose="02040503050406030204" pitchFamily="18" charset="0"/>
                <a:cs typeface="Calibri" panose="020F0502020204030204" pitchFamily="34" charset="0"/>
              </a:rPr>
              <a:t>https://www.dea.gov/galleries/drug-images/fentanyl</a:t>
            </a:r>
          </a:p>
        </p:txBody>
      </p:sp>
    </p:spTree>
    <p:extLst>
      <p:ext uri="{BB962C8B-B14F-4D97-AF65-F5344CB8AC3E}">
        <p14:creationId xmlns:p14="http://schemas.microsoft.com/office/powerpoint/2010/main" val="296375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39781" y="1787179"/>
            <a:ext cx="6614019" cy="3921147"/>
          </a:xfrm>
        </p:spPr>
        <p:txBody>
          <a:bodyPr>
            <a:normAutofit fontScale="92500" lnSpcReduction="20000"/>
          </a:bodyPr>
          <a:lstStyle/>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Substance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use disorder (SUD) is a treatable, chronic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disease marked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by a cluster of cognitive,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behavioral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and physiological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symptoms,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indicating that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an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individual continues using a</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substance despite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experiencing significant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substance-related problems</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t>
            </a:r>
          </a:p>
          <a:p>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SUDs can lead to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major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problems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across all areas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of a person's life. </a:t>
            </a:r>
            <a:endPar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SUDs vary in severity,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from mild to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severe,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and can affect people of any race, gender, income </a:t>
            </a:r>
            <a:r>
              <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rPr>
              <a:t>level </a:t>
            </a:r>
            <a:r>
              <a:rPr lang="en-US" dirty="0">
                <a:solidFill>
                  <a:srgbClr val="15496F"/>
                </a:solidFill>
                <a:latin typeface="Calibri" panose="020F0502020204030204" pitchFamily="34" charset="0"/>
                <a:ea typeface="Cambria" panose="02040503050406030204" pitchFamily="18" charset="0"/>
                <a:cs typeface="Calibri" panose="020F0502020204030204" pitchFamily="34" charset="0"/>
              </a:rPr>
              <a:t>or social class. </a:t>
            </a:r>
            <a:endParaRPr lang="en-US"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11" name="TextBox 10"/>
          <p:cNvSpPr txBox="1"/>
          <p:nvPr/>
        </p:nvSpPr>
        <p:spPr>
          <a:xfrm>
            <a:off x="838200" y="6054745"/>
            <a:ext cx="10515600" cy="276999"/>
          </a:xfrm>
          <a:prstGeom prst="rect">
            <a:avLst/>
          </a:prstGeom>
          <a:noFill/>
        </p:spPr>
        <p:txBody>
          <a:bodyPr wrap="square" rtlCol="0">
            <a:spAutoFit/>
          </a:bodyPr>
          <a:lstStyle/>
          <a:p>
            <a:pPr algn="ct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CDC. Treatment of Substance Use Disorders (April 2024). </a:t>
            </a: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Available at https://www.cdc.gov/overdose-prevention/treatment/index.html</a:t>
            </a:r>
            <a:r>
              <a:rPr lang="en-US" sz="1200" dirty="0">
                <a:solidFill>
                  <a:srgbClr val="15496F"/>
                </a:solidFill>
                <a:latin typeface="Calibri" panose="020F0502020204030204" pitchFamily="34" charset="0"/>
                <a:cs typeface="Calibri" panose="020F0502020204030204" pitchFamily="34" charset="0"/>
              </a:rPr>
              <a:t>.</a:t>
            </a:r>
          </a:p>
        </p:txBody>
      </p:sp>
      <p:sp>
        <p:nvSpPr>
          <p:cNvPr id="4" name="Rectangle 3"/>
          <p:cNvSpPr/>
          <p:nvPr/>
        </p:nvSpPr>
        <p:spPr>
          <a:xfrm>
            <a:off x="838201" y="1787179"/>
            <a:ext cx="3901580" cy="3921147"/>
          </a:xfrm>
          <a:prstGeom prst="rect">
            <a:avLst/>
          </a:prstGeom>
          <a:solidFill>
            <a:srgbClr val="041E41"/>
          </a:solidFill>
          <a:effectLst/>
        </p:spPr>
        <p:style>
          <a:lnRef idx="3">
            <a:schemeClr val="lt1"/>
          </a:lnRef>
          <a:fillRef idx="1">
            <a:schemeClr val="accent3"/>
          </a:fillRef>
          <a:effectRef idx="1">
            <a:schemeClr val="accent3"/>
          </a:effectRef>
          <a:fontRef idx="minor">
            <a:schemeClr val="lt1"/>
          </a:fontRef>
        </p:style>
        <p:txBody>
          <a:bodyPr lIns="274320" tIns="182880" rIns="274320" bIns="182880" rtlCol="0" anchor="ctr"/>
          <a:lstStyle/>
          <a:p>
            <a:r>
              <a:rPr lang="en-US" sz="1800" b="1" dirty="0" smtClean="0">
                <a:latin typeface="Calibri" panose="020F0502020204030204" pitchFamily="34" charset="0"/>
                <a:ea typeface="Cambria" panose="02040503050406030204" pitchFamily="18" charset="0"/>
                <a:cs typeface="Calibri" panose="020F0502020204030204" pitchFamily="34" charset="0"/>
              </a:rPr>
              <a:t>COMMONLY USED SUBSTANCES</a:t>
            </a:r>
          </a:p>
          <a:p>
            <a:pPr marL="285750" indent="-285750">
              <a:buClr>
                <a:schemeClr val="bg1"/>
              </a:buClr>
              <a:buFont typeface="Arial" panose="020B0604020202020204" pitchFamily="34" charset="0"/>
              <a:buChar char="•"/>
            </a:pPr>
            <a:r>
              <a:rPr lang="en-US" sz="1800" dirty="0" smtClean="0">
                <a:latin typeface="Calibri" panose="020F0502020204030204" pitchFamily="34" charset="0"/>
                <a:ea typeface="Cambria" panose="02040503050406030204" pitchFamily="18" charset="0"/>
                <a:cs typeface="Calibri" panose="020F0502020204030204" pitchFamily="34" charset="0"/>
              </a:rPr>
              <a:t>Alcohol</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smtClean="0">
                <a:latin typeface="Calibri" panose="020F0502020204030204" pitchFamily="34" charset="0"/>
                <a:ea typeface="Cambria" panose="02040503050406030204" pitchFamily="18" charset="0"/>
                <a:cs typeface="Calibri" panose="020F0502020204030204" pitchFamily="34" charset="0"/>
              </a:rPr>
              <a:t>Cannabis</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smtClean="0">
                <a:latin typeface="Calibri" panose="020F0502020204030204" pitchFamily="34" charset="0"/>
                <a:ea typeface="Cambria" panose="02040503050406030204" pitchFamily="18" charset="0"/>
                <a:cs typeface="Calibri" panose="020F0502020204030204" pitchFamily="34" charset="0"/>
              </a:rPr>
              <a:t>Hallucinogens</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smtClean="0">
                <a:latin typeface="Calibri" panose="020F0502020204030204" pitchFamily="34" charset="0"/>
                <a:ea typeface="Cambria" panose="02040503050406030204" pitchFamily="18" charset="0"/>
                <a:cs typeface="Calibri" panose="020F0502020204030204" pitchFamily="34" charset="0"/>
              </a:rPr>
              <a:t>Inhalants</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latin typeface="Calibri" panose="020F0502020204030204" pitchFamily="34" charset="0"/>
                <a:ea typeface="Cambria" panose="02040503050406030204" pitchFamily="18" charset="0"/>
                <a:cs typeface="Calibri" panose="020F0502020204030204" pitchFamily="34" charset="0"/>
              </a:rPr>
              <a:t>Opioids (Prescription and Illegal</a:t>
            </a:r>
            <a:r>
              <a:rPr lang="en-US" sz="1800" dirty="0" smtClean="0">
                <a:latin typeface="Calibri" panose="020F0502020204030204" pitchFamily="34" charset="0"/>
                <a:ea typeface="Cambria" panose="02040503050406030204" pitchFamily="18" charset="0"/>
                <a:cs typeface="Calibri" panose="020F0502020204030204" pitchFamily="34" charset="0"/>
              </a:rPr>
              <a:t>)</a:t>
            </a:r>
          </a:p>
          <a:p>
            <a:pPr marL="171450" indent="-171450">
              <a:buClr>
                <a:schemeClr val="bg1"/>
              </a:buClr>
              <a:buFont typeface="Arial" panose="020B0604020202020204" pitchFamily="34" charset="0"/>
              <a:buChar char="•"/>
            </a:pPr>
            <a:endParaRPr lang="en-US" sz="400" dirty="0" smtClean="0">
              <a:latin typeface="Calibri" panose="020F0502020204030204" pitchFamily="34" charset="0"/>
              <a:ea typeface="Cambria" panose="02040503050406030204" pitchFamily="18" charset="0"/>
              <a:cs typeface="Calibri" panose="020F0502020204030204" pitchFamily="34" charset="0"/>
            </a:endParaRP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latin typeface="Calibri" panose="020F0502020204030204" pitchFamily="34" charset="0"/>
                <a:ea typeface="Cambria" panose="02040503050406030204" pitchFamily="18" charset="0"/>
                <a:cs typeface="Calibri" panose="020F0502020204030204" pitchFamily="34" charset="0"/>
              </a:rPr>
              <a:t>Sedatives, </a:t>
            </a:r>
            <a:r>
              <a:rPr lang="en-US" sz="1800" dirty="0" smtClean="0">
                <a:latin typeface="Calibri" panose="020F0502020204030204" pitchFamily="34" charset="0"/>
                <a:ea typeface="Cambria" panose="02040503050406030204" pitchFamily="18" charset="0"/>
                <a:cs typeface="Calibri" panose="020F0502020204030204" pitchFamily="34" charset="0"/>
              </a:rPr>
              <a:t>hypnotics </a:t>
            </a:r>
            <a:r>
              <a:rPr lang="en-US" sz="1800" dirty="0">
                <a:latin typeface="Calibri" panose="020F0502020204030204" pitchFamily="34" charset="0"/>
                <a:ea typeface="Cambria" panose="02040503050406030204" pitchFamily="18" charset="0"/>
                <a:cs typeface="Calibri" panose="020F0502020204030204" pitchFamily="34" charset="0"/>
              </a:rPr>
              <a:t>or </a:t>
            </a:r>
            <a:r>
              <a:rPr lang="en-US" sz="1800" dirty="0" smtClean="0">
                <a:latin typeface="Calibri" panose="020F0502020204030204" pitchFamily="34" charset="0"/>
                <a:ea typeface="Cambria" panose="02040503050406030204" pitchFamily="18" charset="0"/>
                <a:cs typeface="Calibri" panose="020F0502020204030204" pitchFamily="34" charset="0"/>
              </a:rPr>
              <a:t>anxiolytics</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latin typeface="Calibri" panose="020F0502020204030204" pitchFamily="34" charset="0"/>
                <a:ea typeface="Cambria" panose="02040503050406030204" pitchFamily="18" charset="0"/>
                <a:cs typeface="Calibri" panose="020F0502020204030204" pitchFamily="34" charset="0"/>
              </a:rPr>
              <a:t>Stimulants and </a:t>
            </a:r>
            <a:r>
              <a:rPr lang="en-US" sz="1800" dirty="0" smtClean="0">
                <a:latin typeface="Calibri" panose="020F0502020204030204" pitchFamily="34" charset="0"/>
                <a:ea typeface="Cambria" panose="02040503050406030204" pitchFamily="18" charset="0"/>
                <a:cs typeface="Calibri" panose="020F0502020204030204" pitchFamily="34" charset="0"/>
              </a:rPr>
              <a:t>psychostimulants</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latin typeface="Calibri" panose="020F0502020204030204" pitchFamily="34" charset="0"/>
                <a:ea typeface="Cambria" panose="02040503050406030204" pitchFamily="18" charset="0"/>
                <a:cs typeface="Calibri" panose="020F0502020204030204" pitchFamily="34" charset="0"/>
              </a:rPr>
              <a:t>Tobacco (nicotine</a:t>
            </a:r>
            <a:r>
              <a:rPr lang="en-US" sz="1800" dirty="0" smtClean="0">
                <a:latin typeface="Calibri" panose="020F0502020204030204" pitchFamily="34" charset="0"/>
                <a:ea typeface="Cambria" panose="02040503050406030204" pitchFamily="18" charset="0"/>
                <a:cs typeface="Calibri" panose="020F0502020204030204" pitchFamily="34" charset="0"/>
              </a:rPr>
              <a:t>)</a:t>
            </a:r>
          </a:p>
          <a:p>
            <a:pPr marL="171450" indent="-171450">
              <a:buClr>
                <a:schemeClr val="bg1"/>
              </a:buClr>
              <a:buFont typeface="Arial" panose="020B0604020202020204" pitchFamily="34" charset="0"/>
              <a:buChar char="•"/>
            </a:pPr>
            <a:endParaRPr lang="en-US" sz="400" dirty="0">
              <a:latin typeface="Calibri" panose="020F0502020204030204" pitchFamily="34" charset="0"/>
              <a:ea typeface="Cambria" panose="02040503050406030204" pitchFamily="18"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latin typeface="Calibri" panose="020F0502020204030204" pitchFamily="34" charset="0"/>
                <a:ea typeface="Cambria" panose="02040503050406030204" pitchFamily="18" charset="0"/>
                <a:cs typeface="Calibri" panose="020F0502020204030204" pitchFamily="34" charset="0"/>
              </a:rPr>
              <a:t>Other (unknown) substance</a:t>
            </a:r>
          </a:p>
        </p:txBody>
      </p:sp>
      <p:sp>
        <p:nvSpPr>
          <p:cNvPr id="8" name="Title 2"/>
          <p:cNvSpPr txBox="1">
            <a:spLocks/>
          </p:cNvSpPr>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Substance Use Disorder</a:t>
            </a:r>
            <a:endParaRPr lang="en-US" dirty="0"/>
          </a:p>
        </p:txBody>
      </p:sp>
    </p:spTree>
    <p:extLst>
      <p:ext uri="{BB962C8B-B14F-4D97-AF65-F5344CB8AC3E}">
        <p14:creationId xmlns:p14="http://schemas.microsoft.com/office/powerpoint/2010/main" val="27466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1981200"/>
            <a:ext cx="5029200" cy="3978536"/>
          </a:xfrm>
          <a:ln w="38100">
            <a:solidFill>
              <a:srgbClr val="002060"/>
            </a:solidFill>
          </a:ln>
        </p:spPr>
        <p:txBody>
          <a:bodyPr>
            <a:noAutofit/>
          </a:bodyPr>
          <a:lstStyle/>
          <a:p>
            <a:pPr marL="114300" indent="0">
              <a:buNone/>
            </a:pPr>
            <a:r>
              <a:rPr lang="en-US" sz="2000"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Increased Cravings and Loss of Control</a:t>
            </a:r>
          </a:p>
          <a:p>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Reporting </a:t>
            </a:r>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lost or stolen </a:t>
            </a:r>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medications</a:t>
            </a:r>
            <a:endPar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Doctor shopping</a:t>
            </a:r>
          </a:p>
          <a:p>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Seeking opioids from others</a:t>
            </a:r>
          </a:p>
          <a:p>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Engaging </a:t>
            </a:r>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in risky behaviors</a:t>
            </a:r>
          </a:p>
          <a:p>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Increased </a:t>
            </a:r>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usage </a:t>
            </a:r>
          </a:p>
          <a:p>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Preoccupation with </a:t>
            </a:r>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opioid use</a:t>
            </a:r>
            <a:endPar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Shifting moods</a:t>
            </a:r>
          </a:p>
          <a:p>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Dismissing </a:t>
            </a:r>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professional treatment</a:t>
            </a:r>
          </a:p>
          <a:p>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Changes </a:t>
            </a:r>
            <a:r>
              <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rPr>
              <a:t>in physical </a:t>
            </a:r>
            <a:r>
              <a:rPr lang="en-US" sz="18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appearance</a:t>
            </a:r>
            <a:endParaRPr lang="en-US" sz="18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5" name="Text Placeholder 4"/>
          <p:cNvSpPr>
            <a:spLocks noGrp="1"/>
          </p:cNvSpPr>
          <p:nvPr>
            <p:ph type="body" idx="2"/>
          </p:nvPr>
        </p:nvSpPr>
        <p:spPr>
          <a:xfrm>
            <a:off x="6324600" y="1981200"/>
            <a:ext cx="5029200" cy="3978536"/>
          </a:xfrm>
          <a:ln w="38100">
            <a:solidFill>
              <a:srgbClr val="002060"/>
            </a:solidFill>
          </a:ln>
        </p:spPr>
        <p:txBody>
          <a:bodyPr>
            <a:normAutofit/>
          </a:bodyPr>
          <a:lstStyle/>
          <a:p>
            <a:pPr marL="114300" indent="0">
              <a:buNone/>
            </a:pPr>
            <a:r>
              <a:rPr lang="en-US" sz="2000" u="sng" dirty="0" smtClean="0">
                <a:solidFill>
                  <a:srgbClr val="15496F"/>
                </a:solidFill>
                <a:latin typeface="Calibri" panose="020F0502020204030204" pitchFamily="34" charset="0"/>
                <a:ea typeface="Cambria" panose="02040503050406030204" pitchFamily="18" charset="0"/>
                <a:cs typeface="Calibri" panose="020F0502020204030204" pitchFamily="34" charset="0"/>
              </a:rPr>
              <a:t>Ignoring Negative Consequences</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Over-sedation</a:t>
            </a:r>
            <a:endPar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Social withdrawal</a:t>
            </a:r>
          </a:p>
          <a:p>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Strained family relationships</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Encountering trouble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with the police</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Falling </a:t>
            </a:r>
            <a:r>
              <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rPr>
              <a:t>into debt</a:t>
            </a:r>
          </a:p>
          <a:p>
            <a:r>
              <a:rPr lang="en-US" sz="20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Work-related issues</a:t>
            </a:r>
            <a:endParaRPr lang="en-US" sz="2000" dirty="0">
              <a:solidFill>
                <a:srgbClr val="15496F"/>
              </a:solidFill>
              <a:latin typeface="Calibri" panose="020F0502020204030204" pitchFamily="34" charset="0"/>
              <a:ea typeface="Cambria" panose="02040503050406030204" pitchFamily="18" charset="0"/>
              <a:cs typeface="Calibri" panose="020F0502020204030204" pitchFamily="34"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3" name="Title 2"/>
          <p:cNvSpPr>
            <a:spLocks noGrp="1"/>
          </p:cNvSpPr>
          <p:nvPr>
            <p:ph type="title"/>
          </p:nvPr>
        </p:nvSpPr>
        <p:spPr/>
        <p:txBody>
          <a:bodyPr/>
          <a:lstStyle/>
          <a:p>
            <a:r>
              <a:rPr lang="en-US" dirty="0" smtClean="0"/>
              <a:t>Signs of a Substance Use Problem</a:t>
            </a:r>
            <a:endParaRPr lang="en-US" dirty="0"/>
          </a:p>
        </p:txBody>
      </p:sp>
    </p:spTree>
    <p:extLst>
      <p:ext uri="{BB962C8B-B14F-4D97-AF65-F5344CB8AC3E}">
        <p14:creationId xmlns:p14="http://schemas.microsoft.com/office/powerpoint/2010/main" val="16266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981199"/>
            <a:ext cx="4094527" cy="3921147"/>
          </a:xfrm>
        </p:spPr>
        <p:txBody>
          <a:bodyPr>
            <a:normAutofit/>
          </a:bodyPr>
          <a:lstStyle/>
          <a:p>
            <a:r>
              <a:rPr lang="en-US" sz="2400"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12.2% decrease</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 for the United States.</a:t>
            </a:r>
          </a:p>
          <a:p>
            <a:endParaRPr lang="en-US" sz="1050" dirty="0" smtClean="0">
              <a:solidFill>
                <a:srgbClr val="15496F"/>
              </a:solidFill>
              <a:latin typeface="Calibri" panose="020F0502020204030204" pitchFamily="34" charset="0"/>
              <a:ea typeface="Cambria" panose="02040503050406030204" pitchFamily="18" charset="0"/>
              <a:cs typeface="Calibri" panose="020F0502020204030204" pitchFamily="34" charset="0"/>
            </a:endParaRPr>
          </a:p>
          <a:p>
            <a:r>
              <a:rPr lang="en-US" sz="2400" b="1" dirty="0" smtClean="0">
                <a:solidFill>
                  <a:srgbClr val="15496F"/>
                </a:solidFill>
                <a:latin typeface="Calibri" panose="020F0502020204030204" pitchFamily="34" charset="0"/>
                <a:ea typeface="Cambria" panose="02040503050406030204" pitchFamily="18" charset="0"/>
                <a:cs typeface="Calibri" panose="020F0502020204030204" pitchFamily="34" charset="0"/>
              </a:rPr>
              <a:t>11% decrease </a:t>
            </a:r>
            <a:r>
              <a:rPr lang="en-US" sz="24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for Louisiana for the time period.</a:t>
            </a:r>
          </a:p>
        </p:txBody>
      </p:sp>
      <p:pic>
        <p:nvPicPr>
          <p:cNvPr id="7" name="Picture 6"/>
          <p:cNvPicPr>
            <a:picLocks noChangeAspect="1"/>
          </p:cNvPicPr>
          <p:nvPr/>
        </p:nvPicPr>
        <p:blipFill>
          <a:blip r:embed="rId3"/>
          <a:stretch>
            <a:fillRect/>
          </a:stretch>
        </p:blipFill>
        <p:spPr>
          <a:xfrm>
            <a:off x="5588832" y="1981199"/>
            <a:ext cx="5823691" cy="3983373"/>
          </a:xfrm>
          <a:prstGeom prst="rect">
            <a:avLst/>
          </a:prstGeom>
        </p:spPr>
      </p:pic>
      <p:sp>
        <p:nvSpPr>
          <p:cNvPr id="17" name="TextBox 16"/>
          <p:cNvSpPr txBox="1"/>
          <p:nvPr/>
        </p:nvSpPr>
        <p:spPr>
          <a:xfrm>
            <a:off x="838200" y="6054745"/>
            <a:ext cx="10515600" cy="276999"/>
          </a:xfrm>
          <a:prstGeom prst="rect">
            <a:avLst/>
          </a:prstGeom>
          <a:noFill/>
        </p:spPr>
        <p:txBody>
          <a:bodyPr wrap="square" rtlCol="0">
            <a:spAutoFit/>
          </a:bodyPr>
          <a:lstStyle/>
          <a:p>
            <a:pPr algn="ct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CDC. Provisional Drug Overdose Death </a:t>
            </a:r>
            <a:r>
              <a:rPr lang="en-US" sz="1200" dirty="0" smtClean="0">
                <a:solidFill>
                  <a:srgbClr val="15496F"/>
                </a:solidFill>
                <a:latin typeface="Calibri" panose="020F0502020204030204" pitchFamily="34" charset="0"/>
                <a:ea typeface="Cambria" panose="02040503050406030204" pitchFamily="18" charset="0"/>
                <a:cs typeface="Calibri" panose="020F0502020204030204" pitchFamily="34" charset="0"/>
              </a:rPr>
              <a:t>Counts, 2024. </a:t>
            </a:r>
            <a:r>
              <a:rPr lang="en-US" sz="1200" dirty="0">
                <a:solidFill>
                  <a:srgbClr val="15496F"/>
                </a:solidFill>
                <a:latin typeface="Calibri" panose="020F0502020204030204" pitchFamily="34" charset="0"/>
                <a:ea typeface="Cambria" panose="02040503050406030204" pitchFamily="18" charset="0"/>
                <a:cs typeface="Calibri" panose="020F0502020204030204" pitchFamily="34" charset="0"/>
              </a:rPr>
              <a:t>https://bit.ly/3zNfIK0 </a:t>
            </a:r>
          </a:p>
        </p:txBody>
      </p:sp>
      <p:sp>
        <p:nvSpPr>
          <p:cNvPr id="3" name="Title 2"/>
          <p:cNvSpPr>
            <a:spLocks noGrp="1"/>
          </p:cNvSpPr>
          <p:nvPr>
            <p:ph type="title"/>
          </p:nvPr>
        </p:nvSpPr>
        <p:spPr/>
        <p:txBody>
          <a:bodyPr/>
          <a:lstStyle/>
          <a:p>
            <a:r>
              <a:rPr lang="en-US" dirty="0" smtClean="0"/>
              <a:t>The Opioid Epidemic in the U.S.</a:t>
            </a:r>
            <a:endParaRPr lang="en-US" dirty="0"/>
          </a:p>
        </p:txBody>
      </p:sp>
    </p:spTree>
    <p:extLst>
      <p:ext uri="{BB962C8B-B14F-4D97-AF65-F5344CB8AC3E}">
        <p14:creationId xmlns:p14="http://schemas.microsoft.com/office/powerpoint/2010/main" val="60246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2653</Words>
  <Application>Microsoft Office PowerPoint</Application>
  <PresentationFormat>Widescreen</PresentationFormat>
  <Paragraphs>274</Paragraphs>
  <Slides>32</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Assistant</vt:lpstr>
      <vt:lpstr>Calibri</vt:lpstr>
      <vt:lpstr>Cambria</vt:lpstr>
      <vt:lpstr>Times New Roman</vt:lpstr>
      <vt:lpstr>Office Theme</vt:lpstr>
      <vt:lpstr>Know the Risks of Opioids and Illicit Drugs</vt:lpstr>
      <vt:lpstr>Objectives</vt:lpstr>
      <vt:lpstr>PowerPoint Presentation</vt:lpstr>
      <vt:lpstr>PowerPoint Presentation</vt:lpstr>
      <vt:lpstr>PowerPoint Presentation</vt:lpstr>
      <vt:lpstr>Illegal Opioids: The Dose Makes the Poison</vt:lpstr>
      <vt:lpstr>PowerPoint Presentation</vt:lpstr>
      <vt:lpstr>Signs of a Substance Use Problem</vt:lpstr>
      <vt:lpstr>The Opioid Epidemic in the U.S.</vt:lpstr>
      <vt:lpstr>PowerPoint Presentation</vt:lpstr>
      <vt:lpstr>PowerPoint Presentation</vt:lpstr>
      <vt:lpstr>Illegal Opioids: The Dose Makes the Poison</vt:lpstr>
      <vt:lpstr>Illegal Opioids: The Dose Makes the Poison</vt:lpstr>
      <vt:lpstr>Fentanyl: A Lethal Dose</vt:lpstr>
      <vt:lpstr>Real or Fake? Can You Tell the Difference?</vt:lpstr>
      <vt:lpstr>Emerging Threat of Xylazine in Combination with Fentanyl</vt:lpstr>
      <vt:lpstr>Drug Trafficking through Social Media</vt:lpstr>
      <vt:lpstr>How Does Naloxone (Narcan) Work?</vt:lpstr>
      <vt:lpstr>Opioids Responsive to Naloxone</vt:lpstr>
      <vt:lpstr>What Does an Opioid Overdose Look Like?</vt:lpstr>
      <vt:lpstr>What to Do if Someone Overdoses</vt:lpstr>
      <vt:lpstr>Opioid Overdose: Lifesaving Response</vt:lpstr>
      <vt:lpstr>Other Substances Related to Adverse Opioid Incidents</vt:lpstr>
      <vt:lpstr>Key Facts About Vaping</vt:lpstr>
      <vt:lpstr>Serious Short- and Long-Term Health Risks Associated with Vaping</vt:lpstr>
      <vt:lpstr>Effects of E-Cigarettes</vt:lpstr>
      <vt:lpstr>Harm Reduction Strategies</vt:lpstr>
      <vt:lpstr>Harm Reduction Strategies</vt:lpstr>
      <vt:lpstr>Fentanyl Test Strips: A Harm Reduction Strategy</vt:lpstr>
      <vt:lpstr>Fentanyl Test Strips: A Harm Reduction Strategy</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Trudy Wickham</cp:lastModifiedBy>
  <cp:revision>119</cp:revision>
  <dcterms:created xsi:type="dcterms:W3CDTF">2022-02-17T22:28:37Z</dcterms:created>
  <dcterms:modified xsi:type="dcterms:W3CDTF">2025-03-19T21:18:14Z</dcterms:modified>
</cp:coreProperties>
</file>