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9"/>
  </p:notesMasterIdLst>
  <p:sldIdLst>
    <p:sldId id="256" r:id="rId5"/>
    <p:sldId id="258" r:id="rId6"/>
    <p:sldId id="259" r:id="rId7"/>
    <p:sldId id="263" r:id="rId8"/>
    <p:sldId id="308" r:id="rId9"/>
    <p:sldId id="309" r:id="rId10"/>
    <p:sldId id="284" r:id="rId11"/>
    <p:sldId id="285" r:id="rId12"/>
    <p:sldId id="266" r:id="rId13"/>
    <p:sldId id="307" r:id="rId14"/>
    <p:sldId id="286" r:id="rId15"/>
    <p:sldId id="300" r:id="rId16"/>
    <p:sldId id="299" r:id="rId17"/>
    <p:sldId id="287" r:id="rId18"/>
    <p:sldId id="298" r:id="rId19"/>
    <p:sldId id="288" r:id="rId20"/>
    <p:sldId id="296" r:id="rId21"/>
    <p:sldId id="295" r:id="rId22"/>
    <p:sldId id="297" r:id="rId23"/>
    <p:sldId id="289" r:id="rId24"/>
    <p:sldId id="293" r:id="rId25"/>
    <p:sldId id="292" r:id="rId26"/>
    <p:sldId id="302" r:id="rId27"/>
    <p:sldId id="270" r:id="rId28"/>
    <p:sldId id="291" r:id="rId29"/>
    <p:sldId id="290" r:id="rId30"/>
    <p:sldId id="271" r:id="rId31"/>
    <p:sldId id="272" r:id="rId32"/>
    <p:sldId id="269" r:id="rId33"/>
    <p:sldId id="301" r:id="rId34"/>
    <p:sldId id="273" r:id="rId35"/>
    <p:sldId id="274" r:id="rId36"/>
    <p:sldId id="275" r:id="rId37"/>
    <p:sldId id="276" r:id="rId38"/>
    <p:sldId id="278" r:id="rId39"/>
    <p:sldId id="279" r:id="rId40"/>
    <p:sldId id="280" r:id="rId41"/>
    <p:sldId id="281" r:id="rId42"/>
    <p:sldId id="282" r:id="rId43"/>
    <p:sldId id="304" r:id="rId44"/>
    <p:sldId id="305" r:id="rId45"/>
    <p:sldId id="303" r:id="rId46"/>
    <p:sldId id="277" r:id="rId47"/>
    <p:sldId id="30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EF4A5-D743-D2B8-57EE-AFC8F7A191E0}" v="267" dt="2025-04-16T16:46:39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5627" autoAdjust="0"/>
  </p:normalViewPr>
  <p:slideViewPr>
    <p:cSldViewPr snapToGrid="0">
      <p:cViewPr varScale="1">
        <p:scale>
          <a:sx n="68" d="100"/>
          <a:sy n="68" d="100"/>
        </p:scale>
        <p:origin x="10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779FA-CA88-49A7-A408-7F85FB3B1E2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F3355-97B6-4F9D-AAC4-FFE90277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9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Tutors</a:t>
            </a:r>
            <a:r>
              <a:rPr lang="en-US" b="1" baseline="0" dirty="0">
                <a:solidFill>
                  <a:srgbClr val="FF0000"/>
                </a:solidFill>
              </a:rPr>
              <a:t> available in Vietnamese 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6 PM – 9 PM Every</a:t>
            </a:r>
            <a:r>
              <a:rPr lang="en-US" sz="1200" b="1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Tutors available</a:t>
            </a:r>
            <a:r>
              <a:rPr lang="en-US" sz="1200" b="1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in Spanish 10 AM – Midnight  Sunday - Saturday</a:t>
            </a:r>
            <a:endParaRPr lang="en-US" sz="1200" b="1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Just in case people ask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Students</a:t>
            </a:r>
            <a:r>
              <a:rPr lang="en-US" b="0" baseline="0" dirty="0"/>
              <a:t> can ask for the same tutor every time if they find one especially helpful.</a:t>
            </a:r>
            <a:endParaRPr lang="en-US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 tutors have degrees in the subject they are tutoring or in education of the subject they are tutoring.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 tutors must pass an exam given by Tutor.com.  Only 7% pass the exam.  Of that 7%, they are further weeded out by training to make sure they can tutor in the online environment.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 tutors have their backgrounds checked every three months, so there is no reason to worry that an inappropriate relationship will develop.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24/7 Resources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for 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AP, ACT, SAT, ASVAB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other standardized tests, which they can take and get the results to go over alone, or they can review them with a tutor.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can drop off essays or resumes to be corrected/improved, which they will get back in about 12 hours;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can also drop off a math question to get help; those are returned in about 24 hours.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watch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 for </a:t>
            </a:r>
            <a:r>
              <a:rPr lang="en-US" sz="1200" b="1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prep for Biology, Calculus, United States History, and World History.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SkillsCenter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Utilize</a:t>
            </a:r>
            <a:r>
              <a:rPr lang="en-US" sz="1200" b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study resources including flashcards, learning games, worksheets, quizzes and more.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23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268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="1" baseline="0" dirty="0">
                <a:solidFill>
                  <a:schemeClr val="tx1"/>
                </a:solidFill>
              </a:rPr>
              <a:t>Tumble Math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Digital collection of eBooks covering 14 math topics in</a:t>
            </a:r>
            <a:r>
              <a:rPr lang="en-US" sz="1300" baseline="0" dirty="0"/>
              <a:t> story book format</a:t>
            </a:r>
            <a:endParaRPr lang="en-US" sz="1300" b="0" baseline="0" dirty="0">
              <a:solidFill>
                <a:schemeClr val="tx1"/>
              </a:solidFill>
            </a:endParaRPr>
          </a:p>
          <a:p>
            <a:pPr marL="179268" indent="-179268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Overdrive/Libby</a:t>
            </a: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</a:rPr>
              <a:t>Various</a:t>
            </a:r>
            <a:r>
              <a:rPr lang="en-US" sz="1300" b="0" baseline="0" dirty="0">
                <a:solidFill>
                  <a:schemeClr val="tx1"/>
                </a:solidFill>
              </a:rPr>
              <a:t> features available depending upon the devise used and the books chosen</a:t>
            </a:r>
          </a:p>
          <a:p>
            <a:pPr marL="1135365" lvl="2" indent="-179268">
              <a:buFont typeface="Arial" panose="020B0604020202020204" pitchFamily="34" charset="0"/>
              <a:buChar char="•"/>
            </a:pPr>
            <a:r>
              <a:rPr lang="en-US" sz="1300" b="0" baseline="0" dirty="0">
                <a:solidFill>
                  <a:schemeClr val="tx1"/>
                </a:solidFill>
              </a:rPr>
              <a:t>Read aloud and read along</a:t>
            </a:r>
          </a:p>
          <a:p>
            <a:pPr marL="1135365" lvl="2" indent="-179268"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</a:rPr>
              <a:t>Dyslexic and other various fonts </a:t>
            </a:r>
          </a:p>
          <a:p>
            <a:pPr marL="1135365" lvl="2" indent="-179268"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</a:rPr>
              <a:t>Font and display manipulative features such as size, margins,</a:t>
            </a:r>
            <a:r>
              <a:rPr lang="en-US" sz="1300" b="0" baseline="0" dirty="0">
                <a:solidFill>
                  <a:schemeClr val="tx1"/>
                </a:solidFill>
              </a:rPr>
              <a:t> line spacing, and background/font colors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5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5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268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="1" dirty="0"/>
              <a:t>Scholastic</a:t>
            </a:r>
            <a:r>
              <a:rPr lang="en-US" sz="1300" b="1" baseline="0" dirty="0"/>
              <a:t> </a:t>
            </a:r>
            <a:r>
              <a:rPr lang="en-US" sz="1300" b="1" baseline="0" dirty="0" err="1"/>
              <a:t>Teachables</a:t>
            </a:r>
            <a:endParaRPr lang="en-US" sz="1300" b="1" baseline="0" dirty="0"/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aseline="0" dirty="0"/>
              <a:t>Valuable tool for parents and educators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aseline="0" dirty="0"/>
              <a:t>PDF printable lesson plans and worksheets on specified units searchable by topic and grade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5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1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40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listen to the articles.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05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School Center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Divides the subjects up into particular sections, e.g. Math has Algebra, Functions, Geometry, etc.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Elementary only has Math and English Language Arts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Middle School has Math, English Language Arts, Social Studies, and High School Entrance Exams Prep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High School has Math, English Language Arts, Science, Social Studies, Technology, and Logic and Reasoning.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Computer Skills Center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Video courses to learn popular software and computer basics.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High School Equivalency Center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Preparation for the GED, </a:t>
            </a:r>
            <a:r>
              <a:rPr lang="en-US" b="0" baseline="0" dirty="0" err="1"/>
              <a:t>HiSET</a:t>
            </a:r>
            <a:r>
              <a:rPr lang="en-US" b="0" baseline="0" dirty="0"/>
              <a:t>, or TASC Tests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Life Skills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Student Success Skills&gt;Skills for Success in High School&gt;Life Skills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Healthy Habits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How to Manage Your Money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The Basics of Credit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The Basics of Debt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Job and Career Accelerator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Learn more about a career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Prepare for an occupation exam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Job search and workplace skills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Great Resumes </a:t>
            </a:r>
            <a:endParaRPr lang="en-US" b="0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You have to search “great resumes” before you click on a specific “center.”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There is a tutorial to walk the patron through a resume.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72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1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Credo </a:t>
            </a:r>
            <a:endParaRPr lang="en-US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Mind maps on some subjects to help narrow ideas for preparing for an essay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Lists of key concepts under each article entry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Real</a:t>
            </a:r>
            <a:r>
              <a:rPr lang="en-US" b="0" baseline="0" dirty="0"/>
              <a:t>-time reference (in order of “real-time importance”)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Titles give you eBooks about the subject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Images are charts and graphs and pictures that have something to do with the topic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Citations available for each article in APA, Chicago, Harvard, MLA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err="1"/>
              <a:t>Explora</a:t>
            </a:r>
            <a:r>
              <a:rPr lang="en-US" b="1" baseline="0" dirty="0"/>
              <a:t> High School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Topic</a:t>
            </a:r>
            <a:r>
              <a:rPr lang="en-US" b="0" baseline="0" dirty="0"/>
              <a:t> overview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Narrow down by source,</a:t>
            </a:r>
            <a:r>
              <a:rPr lang="en-US" b="0" baseline="0" dirty="0"/>
              <a:t> e.g. books, journal articles, primary source documents,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Images that are found within the documents can be opened and cited separately.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34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Opposing</a:t>
            </a:r>
            <a:r>
              <a:rPr lang="en-US" b="1" baseline="0" dirty="0"/>
              <a:t> Viewpoints and Biography in Context </a:t>
            </a:r>
            <a:r>
              <a:rPr lang="en-US" baseline="0" dirty="0"/>
              <a:t>are now “</a:t>
            </a:r>
            <a:r>
              <a:rPr lang="en-US" b="1" baseline="0" dirty="0"/>
              <a:t>Gale In Context: Opposing Viewpoints</a:t>
            </a:r>
            <a:r>
              <a:rPr lang="en-US" baseline="0" dirty="0"/>
              <a:t>” and “</a:t>
            </a:r>
            <a:r>
              <a:rPr lang="en-US" b="1" baseline="0" dirty="0"/>
              <a:t>Gale In Context: Biography</a:t>
            </a:r>
            <a:r>
              <a:rPr lang="en-US" baseline="0" dirty="0"/>
              <a:t>”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Gale In Context: Opposing Viewpoints: </a:t>
            </a:r>
            <a:r>
              <a:rPr lang="en-US" b="0" baseline="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Sources on both sides of a topic including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Magazine articles and journal articles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Newspaper articles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Videos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Statistics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Audio sources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Reference books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u="sng" baseline="0" dirty="0"/>
              <a:t>Credible</a:t>
            </a:r>
            <a:r>
              <a:rPr lang="en-US" b="0" baseline="0" dirty="0"/>
              <a:t> websites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Students can browse topics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Students can browse by item type, e.g. reference book or video, etc.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Gale In Context: Biography: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The most up-to-date information on people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Magazine articles and journal articles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Newspaper articles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Videos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Statistics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Audio sources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Reference books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u="sng" baseline="0" dirty="0"/>
              <a:t>Credible</a:t>
            </a:r>
            <a:r>
              <a:rPr lang="en-US" b="0" baseline="0" dirty="0"/>
              <a:t> websites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Students can browse person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Students can browse by occupation, ethnicity, nationality, place of birth, or place of death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Students can browse by item type, e.g. reference book or video,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8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268" indent="-179268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Activity Corner World Book </a:t>
            </a:r>
          </a:p>
          <a:p>
            <a:pPr marL="636468" lvl="1" indent="-17926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General craft &amp; activity database searchable by ages, type of activity, culture, time to complete, cost of materials, type of materials, holiday themes, and keyword </a:t>
            </a:r>
          </a:p>
          <a:p>
            <a:pPr defTabSz="956097">
              <a:defRPr/>
            </a:pPr>
            <a:endParaRPr lang="en-US" sz="1200" baseline="0" dirty="0">
              <a:solidFill>
                <a:schemeClr val="tx1"/>
              </a:solidFill>
              <a:latin typeface="+mn-lt"/>
            </a:endParaRPr>
          </a:p>
          <a:p>
            <a:endParaRPr lang="en-US" sz="700" baseline="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47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Gale eBooks</a:t>
            </a:r>
            <a:r>
              <a:rPr lang="en-US" b="1" baseline="0" dirty="0">
                <a:solidFill>
                  <a:srgbClr val="0070C0"/>
                </a:solidFill>
              </a:rPr>
              <a:t> (</a:t>
            </a:r>
            <a:r>
              <a:rPr lang="en-US" b="1" dirty="0">
                <a:solidFill>
                  <a:srgbClr val="0070C0"/>
                </a:solidFill>
              </a:rPr>
              <a:t>Formerly</a:t>
            </a:r>
            <a:r>
              <a:rPr lang="en-US" b="1" baseline="0" dirty="0">
                <a:solidFill>
                  <a:srgbClr val="0070C0"/>
                </a:solidFill>
              </a:rPr>
              <a:t> be Gale Virtual Reference Library)</a:t>
            </a:r>
            <a:endParaRPr lang="en-US" b="1" dirty="0">
              <a:solidFill>
                <a:srgbClr val="0070C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0070C0"/>
                </a:solidFill>
              </a:rPr>
              <a:t>Reference books, many of which we actually have on our shelves.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0070C0"/>
                </a:solidFill>
              </a:rPr>
              <a:t>“For Students” series including, </a:t>
            </a:r>
            <a:r>
              <a:rPr lang="en-US" i="1" baseline="0" dirty="0">
                <a:solidFill>
                  <a:srgbClr val="0070C0"/>
                </a:solidFill>
              </a:rPr>
              <a:t>Novels for Students, Drama for Students, Poetry for Students, </a:t>
            </a:r>
            <a:r>
              <a:rPr lang="en-US" i="0" baseline="0" dirty="0">
                <a:solidFill>
                  <a:srgbClr val="0070C0"/>
                </a:solidFill>
              </a:rPr>
              <a:t>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>
                <a:solidFill>
                  <a:srgbClr val="0070C0"/>
                </a:solidFill>
              </a:rPr>
              <a:t>Many of the books published by Britannica, DK, </a:t>
            </a:r>
            <a:r>
              <a:rPr lang="en-US" i="1" baseline="0" dirty="0">
                <a:solidFill>
                  <a:srgbClr val="0070C0"/>
                </a:solidFill>
              </a:rPr>
              <a:t>Idiot’s Guide </a:t>
            </a:r>
            <a:r>
              <a:rPr lang="en-US" i="0" baseline="0" dirty="0">
                <a:solidFill>
                  <a:srgbClr val="0070C0"/>
                </a:solidFill>
              </a:rPr>
              <a:t>series, ABDO Publishing, etc.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i="0" baseline="0" dirty="0">
                <a:solidFill>
                  <a:srgbClr val="0070C0"/>
                </a:solidFill>
              </a:rPr>
              <a:t>Gale Literary Sources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>
                <a:solidFill>
                  <a:srgbClr val="0070C0"/>
                </a:solidFill>
              </a:rPr>
              <a:t>Searches all Gale Literature databases including what was formerly </a:t>
            </a:r>
            <a:r>
              <a:rPr lang="en-US" b="1" i="0" baseline="0" dirty="0">
                <a:solidFill>
                  <a:srgbClr val="0070C0"/>
                </a:solidFill>
              </a:rPr>
              <a:t>Gale Literary Resource Center</a:t>
            </a:r>
            <a:r>
              <a:rPr lang="en-US" i="0" baseline="0" dirty="0">
                <a:solidFill>
                  <a:srgbClr val="0070C0"/>
                </a:solidFill>
              </a:rPr>
              <a:t>, </a:t>
            </a:r>
            <a:r>
              <a:rPr lang="en-US" b="1" i="0" baseline="0" dirty="0" err="1">
                <a:solidFill>
                  <a:srgbClr val="0070C0"/>
                </a:solidFill>
              </a:rPr>
              <a:t>Litfinder</a:t>
            </a:r>
            <a:r>
              <a:rPr lang="en-US" i="0" baseline="0" dirty="0">
                <a:solidFill>
                  <a:srgbClr val="0070C0"/>
                </a:solidFill>
              </a:rPr>
              <a:t>, </a:t>
            </a:r>
            <a:r>
              <a:rPr lang="en-US" b="1" i="0" baseline="0" dirty="0">
                <a:solidFill>
                  <a:srgbClr val="0070C0"/>
                </a:solidFill>
              </a:rPr>
              <a:t>Artemis</a:t>
            </a:r>
            <a:r>
              <a:rPr lang="en-US" i="0" baseline="0" dirty="0">
                <a:solidFill>
                  <a:srgbClr val="0070C0"/>
                </a:solidFill>
              </a:rPr>
              <a:t>, etc.</a:t>
            </a:r>
            <a:endParaRPr lang="en-US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Gale</a:t>
            </a:r>
            <a:r>
              <a:rPr lang="en-US" b="1" baseline="0" dirty="0">
                <a:solidFill>
                  <a:srgbClr val="0070C0"/>
                </a:solidFill>
              </a:rPr>
              <a:t> Courses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Science and Math Prep Courses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Writing and Publishing (including Grammar)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Languages (Sign Language, Spanish, French, Italian, Japanese)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Technology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Tools for Teachers: Teaching Students wit</a:t>
            </a:r>
            <a:r>
              <a:rPr lang="en-US" baseline="0" dirty="0">
                <a:solidFill>
                  <a:srgbClr val="0070C0"/>
                </a:solidFill>
              </a:rPr>
              <a:t>h Learning Disabilities;</a:t>
            </a:r>
            <a:r>
              <a:rPr lang="en-US" dirty="0">
                <a:solidFill>
                  <a:srgbClr val="0070C0"/>
                </a:solidFill>
              </a:rPr>
              <a:t> Empowering Students with Disabilities</a:t>
            </a:r>
            <a:r>
              <a:rPr lang="en-US" baseline="0" dirty="0">
                <a:solidFill>
                  <a:srgbClr val="0070C0"/>
                </a:solidFill>
              </a:rPr>
              <a:t>; </a:t>
            </a:r>
            <a:r>
              <a:rPr lang="en-US" dirty="0">
                <a:solidFill>
                  <a:srgbClr val="0070C0"/>
                </a:solidFill>
              </a:rPr>
              <a:t>Teaching Students with ADHD; Teaching Students</a:t>
            </a:r>
            <a:r>
              <a:rPr lang="en-US" baseline="0" dirty="0">
                <a:solidFill>
                  <a:srgbClr val="0070C0"/>
                </a:solidFill>
              </a:rPr>
              <a:t> with Autism; Handling Medical Emergencies; 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90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Article</a:t>
            </a:r>
            <a:r>
              <a:rPr lang="en-US" baseline="0" dirty="0"/>
              <a:t> e</a:t>
            </a:r>
            <a:r>
              <a:rPr lang="en-US" dirty="0"/>
              <a:t>xplaining about the 3d image on the right-hand</a:t>
            </a:r>
            <a:r>
              <a:rPr lang="en-US" baseline="0" dirty="0"/>
              <a:t> side of the page. Has definitions of difficult words in the text, and has a bibliography of the information used in the article.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94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There are plenty of courses that can be applicable to middle and high school, especially in the Personal Development section.  Arts and Creativity, Entrepreneurship, Health &amp; Fitness, Life Skills, Personal Growth;  and all of these general headings have a lot of courses each.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ADHD Focusing &amp; Motivation Strategies . . . That Actually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Dyslexia 101: Definition, Characteristics,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18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Linked in LEARNING</a:t>
            </a:r>
            <a:endParaRPr lang="en-US" b="1" baseline="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Training videos on subjects like study skills, improving your memory, speed reading, 3d animation, architecture, CAD, drawing, design, web development, starting a business, IT, and many more.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Students can make “playlists” of the videos/courses they want to watch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/>
              <a:t>Of immediate concern for students: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Autism Traits: Part 1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Learning and Neurodiversity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ADHD, autism, and dyslexia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Understanding Dyslexia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Communicate Your Needs to a Dyslexic Thinking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Neurodiversity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The Science of Compelling Body Language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Grammar Foundations, Advanced Grammar, Grammar Girl Resources, Check Mechanics: Spelling and Grammar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Algebra, Geometry, Calculus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College Prep: Writing a Strong Essay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Information Literacy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Internet Safety for Students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Time Management Fundamentals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Learning Study Skills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Learning Speed Reading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Writing a Research Paper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Success Habits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52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Treehouse—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submit a form for approval to Computer Services before you can use.  Approval generally takes 1-2 weeks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Offers video lessons, coding challenges, and comprehensive quizzes for 8 programming languages, HTML, CSS, and several APIs (Application Program Interface)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offers classes in web design, data science, cybersecurity, and computer 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 courses in iOS and Android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 to go at your own pace and get feedback from the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Spaces are provided to work with code without being able to break anything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34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BookCloud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 books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 English books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Audiobooks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Streaming Video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Geographic: History, Science, Geography, Civics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4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Overdrive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Fiction and Nonfiction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Books check out for three weeks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 on their own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have to be placed on hold for certain books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browse by subject (genre), collection (e.g. Teens), format (audio or eBook), and available now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Books on ACT and other types of test prep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browse by AR Book Level or Interest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6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</a:t>
            </a:r>
            <a:r>
              <a:rPr lang="en-US" baseline="0" dirty="0"/>
              <a:t>s on each topic broken down into separate lessons, ex: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Pickleball</a:t>
            </a:r>
            <a:endParaRPr lang="en-US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Warm-ups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Workouts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Forehand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Backhand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Serves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Shots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Mindfulness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Breathing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Movement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Nature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Yoga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Warmups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Stretching and Restorative Poses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Balancing Poses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Strengthening Poses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Core and Back Bend Poses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Full Sequences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643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have</a:t>
            </a:r>
            <a:r>
              <a:rPr lang="en-US" baseline="0" dirty="0"/>
              <a:t> classes to learn various crafts/hobbies,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 </a:t>
            </a:r>
            <a:r>
              <a:rPr lang="en-US" baseline="0" dirty="0" err="1"/>
              <a:t>Craftsy</a:t>
            </a:r>
            <a:r>
              <a:rPr lang="en-US" baseline="0" dirty="0"/>
              <a:t>, you check out a pass to use it for a week.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 </a:t>
            </a:r>
            <a:r>
              <a:rPr lang="en-US" baseline="0" dirty="0" err="1"/>
              <a:t>Creativebug</a:t>
            </a:r>
            <a:r>
              <a:rPr lang="en-US" baseline="0" dirty="0"/>
              <a:t>, you pick a class and do as much of it as you want whenever you want.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10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Statista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provides access to statistics, forecasts, and studies, especially about businesses and countries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Career Cruising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searches careers and explains many facets of careers, including education, salary, core tasks, as well as attributes and abilities needed for the job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err="1"/>
              <a:t>Newsbank</a:t>
            </a:r>
            <a:r>
              <a:rPr lang="en-US" b="1" baseline="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provides access to many newspapers around the country, but features Louisiana newspapers (does have </a:t>
            </a:r>
            <a:r>
              <a:rPr lang="en-US" b="0" baseline="0"/>
              <a:t>audio component)</a:t>
            </a:r>
            <a:endParaRPr lang="en-US" b="0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Comics Plus for Teens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Comics for teens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1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268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Miss Humblebee’s Academy </a:t>
            </a:r>
          </a:p>
          <a:p>
            <a:pPr marL="636468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Guided learning in several different subjects most of which include </a:t>
            </a:r>
            <a:r>
              <a:rPr lang="en-US" dirty="0" err="1">
                <a:latin typeface="+mn-lt"/>
              </a:rPr>
              <a:t>printables</a:t>
            </a:r>
            <a:r>
              <a:rPr lang="en-US" dirty="0">
                <a:latin typeface="+mn-lt"/>
              </a:rPr>
              <a:t> for the lessons</a:t>
            </a:r>
          </a:p>
          <a:p>
            <a:pPr marL="1093668" lvl="2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Social emotional learning</a:t>
            </a:r>
          </a:p>
          <a:p>
            <a:pPr marL="1093668" lvl="2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Art and music</a:t>
            </a:r>
          </a:p>
          <a:p>
            <a:pPr marL="1093668" lvl="2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Library (stories that can be read to them, or that they can read to themselves)</a:t>
            </a:r>
          </a:p>
          <a:p>
            <a:pPr marL="1093668" lvl="2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Math, Science, Social studies</a:t>
            </a:r>
          </a:p>
          <a:p>
            <a:pPr marL="1093668" lvl="2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Includes audio instructions and audio while hovering</a:t>
            </a:r>
          </a:p>
          <a:p>
            <a:pPr marL="1093668" lvl="2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Book have read aloud and read along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1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Muzzy</a:t>
            </a:r>
          </a:p>
          <a:p>
            <a:pPr marL="688975" lvl="1" indent="-21113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 languages, plus ESL</a:t>
            </a:r>
          </a:p>
          <a:p>
            <a:pPr marL="688975" lvl="1" indent="-21113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Free Flow or Guided Courses</a:t>
            </a:r>
          </a:p>
          <a:p>
            <a:pPr marL="688975" lvl="1" indent="-21113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Story format to keep kids interested</a:t>
            </a:r>
          </a:p>
          <a:p>
            <a:pPr marL="688975" lvl="1" indent="-21113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Videos, Games, and Reviews</a:t>
            </a:r>
          </a:p>
          <a:p>
            <a:pPr marL="225425" indent="-225425" defTabSz="956097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Lote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4 Kids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Bilingual eBooks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Picture books from over 60 languages including Sign Language, 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All bilingual with English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Mango</a:t>
            </a:r>
          </a:p>
          <a:p>
            <a:pPr marL="688975" lvl="1" indent="-2254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72 Languages (including Pirate)</a:t>
            </a:r>
          </a:p>
          <a:p>
            <a:pPr marL="688975" lvl="1" indent="-2254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Stream foreign films</a:t>
            </a:r>
          </a:p>
          <a:p>
            <a:pPr marL="688975" marR="0" lvl="1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ESL/ELL</a:t>
            </a:r>
          </a:p>
          <a:p>
            <a:pPr marL="688975" lvl="1" indent="-2254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Has an app for iPhone and Android</a:t>
            </a:r>
          </a:p>
          <a:p>
            <a:pPr lvl="2" indent="-195263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Can practice anywhere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dirty="0"/>
              <a:t>There</a:t>
            </a:r>
            <a:r>
              <a:rPr lang="en-US" sz="1400" b="0" baseline="0" dirty="0"/>
              <a:t> is one way through, and it is straight through</a:t>
            </a:r>
            <a:endParaRPr lang="en-US" sz="1400" b="1" baseline="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Pronunciation feedback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baseline="0" dirty="0"/>
              <a:t>There are reading and listening comprehension quizzes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baseline="0" dirty="0"/>
              <a:t>They have “specialty courses” which differ depending on the language, e.g. “Spanish for Librarians” in the Latin American Spanish course, or “Wine and Cheese” in the French course.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baseline="0" dirty="0"/>
              <a:t>You can change the translation in the native language from “understood” to “literal.”</a:t>
            </a:r>
            <a:endParaRPr lang="en-US" sz="1400" dirty="0"/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Pronunciator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lvl="1" indent="-2254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Over 100 Languages</a:t>
            </a:r>
          </a:p>
          <a:p>
            <a:pPr marL="688975" lvl="1" indent="-225425" defTabSz="956097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Drills, quizzes, audio lessons, movies, music, etc.</a:t>
            </a:r>
          </a:p>
          <a:p>
            <a:pPr marL="688975" lvl="1" indent="-2254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Has an app for iPhone and Android</a:t>
            </a:r>
          </a:p>
          <a:p>
            <a:pPr lvl="2" indent="-195263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Can practice anywhere</a:t>
            </a:r>
          </a:p>
          <a:p>
            <a:pPr marL="225425" indent="-225425" defTabSz="956097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World Book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L’Encyclopédie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Découverte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French encyclopedia for beginning French speakers</a:t>
            </a:r>
          </a:p>
          <a:p>
            <a:pPr marL="225425" indent="-225425" defTabSz="956097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World Book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Enciclopedia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Estudiantil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Hallazgos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Spanish encyclopedia for beginning Spanish speakers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Gale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Udemy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lvl="1" indent="-21113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Video Courses to learn Spanish, French, German, Latin, Japanese, Dutch, Hindi, Korean, etc.</a:t>
            </a:r>
          </a:p>
          <a:p>
            <a:pPr marL="688975" lvl="1" indent="-21113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Courses on </a:t>
            </a:r>
          </a:p>
          <a:p>
            <a:pPr marL="1139825" lvl="2" indent="-1841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How to memorize the vocabulary of any language</a:t>
            </a:r>
          </a:p>
          <a:p>
            <a:pPr marL="1139825" lvl="2" indent="-1841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IELTS (International English Language Testing System) Prep Course etc.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Gale Courses</a:t>
            </a:r>
          </a:p>
          <a:p>
            <a:pPr marL="688975" lvl="1" indent="-21113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Courses in Spanish, French, Japanese, Italian, American Sign Language, and more.</a:t>
            </a:r>
          </a:p>
          <a:p>
            <a:pPr marL="599220" lvl="1" indent="-358536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333399"/>
              </a:solidFill>
            </a:endParaRP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097">
              <a:defRPr/>
            </a:pPr>
            <a:endParaRPr lang="en-US" sz="1200" baseline="0" dirty="0">
              <a:solidFill>
                <a:schemeClr val="tx1"/>
              </a:solidFill>
              <a:latin typeface="+mn-lt"/>
            </a:endParaRPr>
          </a:p>
          <a:p>
            <a:endParaRPr lang="en-US" sz="700" baseline="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1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268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Pebble Go -- </a:t>
            </a:r>
            <a:r>
              <a:rPr lang="en-US" sz="1200" dirty="0">
                <a:latin typeface="+mn-lt"/>
              </a:rPr>
              <a:t>Grades K-2</a:t>
            </a:r>
          </a:p>
          <a:p>
            <a:pPr marL="636468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Research database for kids, broken down into simple, broad subjects</a:t>
            </a:r>
          </a:p>
          <a:p>
            <a:pPr marL="636468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Spanish is available; Includes audio upon hovering for topic choices</a:t>
            </a:r>
          </a:p>
          <a:p>
            <a:pPr marL="636468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Read aloud as well as read along features</a:t>
            </a:r>
          </a:p>
          <a:p>
            <a:pPr marL="179268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="1" baseline="0" dirty="0">
                <a:solidFill>
                  <a:schemeClr val="tx1"/>
                </a:solidFill>
              </a:rPr>
              <a:t>Pebble Go Next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="0" baseline="0" dirty="0">
                <a:solidFill>
                  <a:schemeClr val="tx1"/>
                </a:solidFill>
              </a:rPr>
              <a:t>Pebble Go Next—grades 3-6 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="0" baseline="0" dirty="0">
                <a:solidFill>
                  <a:schemeClr val="tx1"/>
                </a:solidFill>
              </a:rPr>
              <a:t>Research database for kids, broken down into simple, broad subjects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="0" baseline="0" dirty="0">
                <a:solidFill>
                  <a:schemeClr val="tx1"/>
                </a:solidFill>
              </a:rPr>
              <a:t>Spanish is available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="0" baseline="0" dirty="0">
                <a:solidFill>
                  <a:schemeClr val="tx1"/>
                </a:solidFill>
              </a:rPr>
              <a:t>Read aloud as well as read along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5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268" indent="-179268">
              <a:buFont typeface="Arial" panose="020B0604020202020204" pitchFamily="34" charset="0"/>
              <a:buChar char="•"/>
            </a:pPr>
            <a:r>
              <a:rPr lang="en-US" sz="1300" b="1" baseline="0" dirty="0" err="1">
                <a:solidFill>
                  <a:schemeClr val="tx1"/>
                </a:solidFill>
              </a:rPr>
              <a:t>Bookflix</a:t>
            </a:r>
            <a:r>
              <a:rPr lang="en-US" sz="1300" b="1" baseline="0" dirty="0">
                <a:solidFill>
                  <a:schemeClr val="tx1"/>
                </a:solidFill>
              </a:rPr>
              <a:t>, </a:t>
            </a:r>
            <a:r>
              <a:rPr lang="en-US" sz="1300" b="1" baseline="0" dirty="0" err="1">
                <a:solidFill>
                  <a:schemeClr val="tx1"/>
                </a:solidFill>
              </a:rPr>
              <a:t>ScienceFlix</a:t>
            </a:r>
            <a:r>
              <a:rPr lang="en-US" sz="1300" b="1" baseline="0" dirty="0">
                <a:solidFill>
                  <a:schemeClr val="tx1"/>
                </a:solidFill>
              </a:rPr>
              <a:t>, and </a:t>
            </a:r>
            <a:r>
              <a:rPr lang="en-US" sz="1300" b="1" baseline="0" dirty="0" err="1">
                <a:solidFill>
                  <a:schemeClr val="tx1"/>
                </a:solidFill>
              </a:rPr>
              <a:t>TrueFlix</a:t>
            </a:r>
            <a:endParaRPr lang="en-US" sz="1300" b="1" baseline="0" dirty="0">
              <a:solidFill>
                <a:schemeClr val="tx1"/>
              </a:solidFill>
            </a:endParaRP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baseline="0" dirty="0" err="1">
                <a:solidFill>
                  <a:schemeClr val="tx1"/>
                </a:solidFill>
              </a:rPr>
              <a:t>Bookflix</a:t>
            </a:r>
            <a:r>
              <a:rPr lang="en-US" sz="1300" b="0" baseline="0" dirty="0">
                <a:solidFill>
                  <a:schemeClr val="tx1"/>
                </a:solidFill>
              </a:rPr>
              <a:t> pairs a nonfiction book with fiction book (also has Spanish) </a:t>
            </a:r>
          </a:p>
          <a:p>
            <a:pPr marL="1135365" lvl="2" indent="-179268">
              <a:buFont typeface="Arial" panose="020B0604020202020204" pitchFamily="34" charset="0"/>
              <a:buChar char="•"/>
            </a:pPr>
            <a:r>
              <a:rPr lang="en-US" sz="1300" b="0" baseline="0" dirty="0">
                <a:solidFill>
                  <a:schemeClr val="tx1"/>
                </a:solidFill>
              </a:rPr>
              <a:t>Includes audio upon hovering for topic choices</a:t>
            </a:r>
          </a:p>
          <a:p>
            <a:pPr marL="1135365" lvl="2" indent="-179268">
              <a:buFont typeface="Arial" panose="020B0604020202020204" pitchFamily="34" charset="0"/>
              <a:buChar char="•"/>
            </a:pPr>
            <a:r>
              <a:rPr lang="en-US" sz="1300" b="0" baseline="0" dirty="0">
                <a:solidFill>
                  <a:schemeClr val="tx1"/>
                </a:solidFill>
              </a:rPr>
              <a:t>Read aloud and read along features and slower reading speed option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="0" baseline="0" dirty="0" err="1">
                <a:solidFill>
                  <a:schemeClr val="tx1"/>
                </a:solidFill>
              </a:rPr>
              <a:t>Scienceflix</a:t>
            </a:r>
            <a:r>
              <a:rPr lang="en-US" sz="1300" b="0" baseline="0" dirty="0">
                <a:solidFill>
                  <a:schemeClr val="tx1"/>
                </a:solidFill>
              </a:rPr>
              <a:t> can be browsed by topic, experiments, science careers, and news, or you can use a keyword search.</a:t>
            </a:r>
          </a:p>
          <a:p>
            <a:pPr marL="1135365" lvl="2" indent="-179268">
              <a:buFont typeface="Arial" panose="020B0604020202020204" pitchFamily="34" charset="0"/>
              <a:buChar char="•"/>
            </a:pPr>
            <a:r>
              <a:rPr lang="en-US" sz="1300" b="0" baseline="0" dirty="0">
                <a:solidFill>
                  <a:schemeClr val="tx1"/>
                </a:solidFill>
              </a:rPr>
              <a:t>Read aloud and read along features and read aloud navigation feature</a:t>
            </a: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baseline="0" dirty="0" err="1">
                <a:solidFill>
                  <a:schemeClr val="tx1"/>
                </a:solidFill>
              </a:rPr>
              <a:t>Trueflix</a:t>
            </a:r>
            <a:r>
              <a:rPr lang="en-US" sz="1300" b="0" baseline="0" dirty="0">
                <a:solidFill>
                  <a:schemeClr val="tx1"/>
                </a:solidFill>
              </a:rPr>
              <a:t>—biography and history</a:t>
            </a:r>
          </a:p>
          <a:p>
            <a:pPr marL="1135365" lvl="2" indent="-179268">
              <a:buFont typeface="Arial" panose="020B0604020202020204" pitchFamily="34" charset="0"/>
              <a:buChar char="•"/>
            </a:pPr>
            <a:r>
              <a:rPr lang="en-US" sz="1300" b="0" baseline="0" dirty="0">
                <a:solidFill>
                  <a:schemeClr val="tx1"/>
                </a:solidFill>
              </a:rPr>
              <a:t>Read aloud and read along features and slower reading speed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268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b="1" baseline="0" dirty="0"/>
              <a:t>Gale In Context Elementary</a:t>
            </a:r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Curated research information for elementary ages searchable by 11 broad subjects or by search terms. Each topic contains extended reading, quick facts, and additional information broken down by eBook, </a:t>
            </a:r>
            <a:r>
              <a:rPr lang="en-US" sz="1300" dirty="0" err="1"/>
              <a:t>eMags</a:t>
            </a:r>
            <a:r>
              <a:rPr lang="en-US" sz="1300" dirty="0"/>
              <a:t>, news and more </a:t>
            </a:r>
            <a:endParaRPr lang="en-US" sz="1300" b="1" baseline="0" dirty="0"/>
          </a:p>
          <a:p>
            <a:pPr marL="657316" lvl="1" indent="-179268" defTabSz="956097">
              <a:buFont typeface="Arial" panose="020B0604020202020204" pitchFamily="34" charset="0"/>
              <a:buChar char="•"/>
              <a:defRPr/>
            </a:pPr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268" indent="-179268">
              <a:buFont typeface="Arial" panose="020B0604020202020204" pitchFamily="34" charset="0"/>
              <a:buChar char="•"/>
            </a:pPr>
            <a:r>
              <a:rPr lang="en-US" sz="1300" b="1" baseline="0" dirty="0"/>
              <a:t>World Book Kids</a:t>
            </a: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baseline="0" dirty="0"/>
              <a:t>Research database </a:t>
            </a: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baseline="0" dirty="0"/>
              <a:t>Educator resources including, lesson plans, </a:t>
            </a:r>
            <a:r>
              <a:rPr lang="en-US" sz="1300" b="0" baseline="0" dirty="0" err="1"/>
              <a:t>webquest</a:t>
            </a:r>
            <a:r>
              <a:rPr lang="en-US" sz="1300" b="0" baseline="0" dirty="0"/>
              <a:t>, and curriculum correlations</a:t>
            </a: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baseline="0" dirty="0"/>
              <a:t>Search or browse by topic or search by keyword</a:t>
            </a: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baseline="0" dirty="0"/>
              <a:t>Contains videos and photographs, science projects, activities, and games</a:t>
            </a: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baseline="0" dirty="0"/>
              <a:t>Google translate to provide access in many languages</a:t>
            </a: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baseline="0" dirty="0"/>
              <a:t>Read aloud and read along features</a:t>
            </a:r>
          </a:p>
          <a:p>
            <a:pPr marL="179268" indent="-179268" defTabSz="956097">
              <a:buFont typeface="Arial" panose="020B0604020202020204" pitchFamily="34" charset="0"/>
              <a:buChar char="•"/>
              <a:defRPr/>
            </a:pPr>
            <a:endParaRPr lang="en-US" sz="130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38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World eBook</a:t>
            </a: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dirty="0"/>
              <a:t>Every eBook that World Book has</a:t>
            </a:r>
            <a:r>
              <a:rPr lang="en-US" sz="1300" b="0" baseline="0" dirty="0"/>
              <a:t> published </a:t>
            </a:r>
          </a:p>
          <a:p>
            <a:pPr marL="657316" lvl="1" indent="-179268">
              <a:buFont typeface="Arial" panose="020B0604020202020204" pitchFamily="34" charset="0"/>
              <a:buChar char="•"/>
            </a:pPr>
            <a:r>
              <a:rPr lang="en-US" sz="1300" b="0" baseline="0" dirty="0"/>
              <a:t>Nonfiction and classics, searchable by keyword or topic</a:t>
            </a:r>
          </a:p>
          <a:p>
            <a:pPr marL="179268" indent="-179268" defTabSz="956097">
              <a:buFont typeface="Arial" panose="020B0604020202020204" pitchFamily="34" charset="0"/>
              <a:buChar char="•"/>
              <a:defRPr/>
            </a:pPr>
            <a:r>
              <a:rPr lang="en-US" sz="1200" b="1" dirty="0" err="1">
                <a:latin typeface="+mn-lt"/>
              </a:rPr>
              <a:t>Tumblebooks</a:t>
            </a:r>
            <a:r>
              <a:rPr lang="en-US" sz="1200" b="1" dirty="0">
                <a:latin typeface="+mn-lt"/>
              </a:rPr>
              <a:t>: eBooks for Kids </a:t>
            </a:r>
          </a:p>
          <a:p>
            <a:pPr marL="636468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Some are read along (highlights words as they go),</a:t>
            </a:r>
            <a:r>
              <a:rPr lang="en-US" baseline="0" dirty="0">
                <a:latin typeface="+mn-lt"/>
              </a:rPr>
              <a:t> </a:t>
            </a:r>
            <a:r>
              <a:rPr lang="en-US" dirty="0">
                <a:latin typeface="+mn-lt"/>
              </a:rPr>
              <a:t>some are read to me (just reads it aloud)</a:t>
            </a:r>
          </a:p>
          <a:p>
            <a:pPr marL="636468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Some French and Spanish</a:t>
            </a:r>
          </a:p>
          <a:p>
            <a:pPr marL="636468" lvl="1" indent="-179268" defTabSz="95609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No wait list (like Overdrive/Libby), and no limit to usage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F3355-97B6-4F9D-AAC4-FFE90277C3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5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93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6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5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2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2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5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64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97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8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0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9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4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5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9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067266-C27A-4F47-B220-90E117ECC7A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2892E5-47EA-47BF-845D-CDD0689C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6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ookonline.com/wbel/#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www.misshumblebee.com/accounts/login/gale/choose-account/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watchandlearn.scholastic.com/home-page-logged-in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.pebblego.com/modul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ookonline.com/kids/home;jsessionid=F00979B96F05ECD7660938B7907F86B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mblebooklibrary.com/home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s://worldbook.kitaboo.com/reader/worldbook/index.html?usertoken=NzE3NzoxOkw5NjM1OjI6Y2xpZW50MTY5NzoxNjk3OjEwMjUyODg6MToxNjYyMTMxMDg4NjYyOnVz" TargetMode="Externa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br.overdrive.com/library/ki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ables.scholastic.com/teachables/homepag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culturegrams.com/index.php?login=200&amp;orgid=2013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gale.com/apps/udemy/auth?p=UDEMY&amp;u=lln_pebr&amp;targetPath=" TargetMode="External"/><Relationship Id="rId3" Type="http://schemas.openxmlformats.org/officeDocument/2006/relationships/image" Target="../media/image72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0.jpeg"/><Relationship Id="rId5" Type="http://schemas.openxmlformats.org/officeDocument/2006/relationships/hyperlink" Target="https://web.muzzyclub.com/html5course-prod/en/courselanguage" TargetMode="External"/><Relationship Id="rId10" Type="http://schemas.openxmlformats.org/officeDocument/2006/relationships/hyperlink" Target="https://education.gale.com/l-pebr/" TargetMode="External"/><Relationship Id="rId4" Type="http://schemas.openxmlformats.org/officeDocument/2006/relationships/image" Target="../media/image87.png"/><Relationship Id="rId9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brpl.sharepoint.com/Childrens/SitePages/hubley%20Pages/Home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55065"/>
            <a:ext cx="6815669" cy="1731600"/>
          </a:xfrm>
        </p:spPr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Youth Resources for                Adult Services 2025</a:t>
            </a:r>
            <a:endParaRPr lang="en-US" dirty="0"/>
          </a:p>
        </p:txBody>
      </p:sp>
      <p:pic>
        <p:nvPicPr>
          <p:cNvPr id="4" name="Picture 2" descr="Image result for east baton rouge parish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14" y="4030919"/>
            <a:ext cx="3381836" cy="7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1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FCEB-4334-041F-5DCA-71A43B5E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Children’s Digital Resources Going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D415-4756-4C2D-22B8-A7989947A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06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ABDO Zoom (when expires)</a:t>
            </a:r>
          </a:p>
          <a:p>
            <a:r>
              <a:rPr lang="en-US" dirty="0"/>
              <a:t>World Almanac Kids &amp; World Almanac Kids Elementary (when expires)</a:t>
            </a:r>
          </a:p>
          <a:p>
            <a:r>
              <a:rPr lang="en-US" dirty="0"/>
              <a:t>World Book Apps (As of 6/30/25)</a:t>
            </a:r>
          </a:p>
          <a:p>
            <a:pPr lvl="1"/>
            <a:r>
              <a:rPr lang="en-US" dirty="0"/>
              <a:t>Activity Corner​</a:t>
            </a:r>
          </a:p>
          <a:p>
            <a:pPr lvl="1"/>
            <a:r>
              <a:rPr lang="en-US" dirty="0"/>
              <a:t>Dramatic Learning​</a:t>
            </a:r>
          </a:p>
          <a:p>
            <a:pPr lvl="1"/>
            <a:r>
              <a:rPr lang="en-US" dirty="0" err="1"/>
              <a:t>Enciclopedia</a:t>
            </a:r>
            <a:r>
              <a:rPr lang="en-US" dirty="0"/>
              <a:t> </a:t>
            </a:r>
            <a:r>
              <a:rPr lang="en-US" dirty="0" err="1"/>
              <a:t>Estudiantil</a:t>
            </a:r>
            <a:r>
              <a:rPr lang="en-US" dirty="0"/>
              <a:t> </a:t>
            </a:r>
            <a:r>
              <a:rPr lang="en-US" dirty="0" err="1"/>
              <a:t>Hallazgos</a:t>
            </a:r>
            <a:r>
              <a:rPr lang="en-US" dirty="0"/>
              <a:t>​</a:t>
            </a:r>
          </a:p>
          <a:p>
            <a:pPr lvl="1"/>
            <a:r>
              <a:rPr lang="en-US" dirty="0" err="1"/>
              <a:t>L'Encylopédie</a:t>
            </a:r>
            <a:r>
              <a:rPr lang="en-US" dirty="0"/>
              <a:t> </a:t>
            </a:r>
            <a:r>
              <a:rPr lang="en-US" dirty="0" err="1"/>
              <a:t>Découverte</a:t>
            </a:r>
            <a:r>
              <a:rPr lang="en-US" dirty="0"/>
              <a:t>​</a:t>
            </a:r>
          </a:p>
          <a:p>
            <a:pPr lvl="1"/>
            <a:r>
              <a:rPr lang="en-US" dirty="0"/>
              <a:t>World Book Wizard​​</a:t>
            </a:r>
          </a:p>
        </p:txBody>
      </p:sp>
    </p:spTree>
    <p:extLst>
      <p:ext uri="{BB962C8B-B14F-4D97-AF65-F5344CB8AC3E}">
        <p14:creationId xmlns:p14="http://schemas.microsoft.com/office/powerpoint/2010/main" val="2833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324598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Children’s Digital Resources</a:t>
            </a:r>
          </a:p>
        </p:txBody>
      </p:sp>
      <p:pic>
        <p:nvPicPr>
          <p:cNvPr id="14338" name="Picture 2" descr="ABCmouse.com Early Learning Academy | Riley's Logos Wiki | Fand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b="27987"/>
          <a:stretch/>
        </p:blipFill>
        <p:spPr bwMode="auto">
          <a:xfrm>
            <a:off x="7293134" y="1066727"/>
            <a:ext cx="3088969" cy="11346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B4FA1-AD4F-61D6-A60F-5949D1F2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474199" cy="33189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Guided learning in several different subjects including math, science, and social studies and early learning for preschool ages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For toddlers through second grade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Includes puzzles and games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Children earn tickets for completing activities to spend in the online shop for avatar accessories, online pets, and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7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Children’s Digital Resources</a:t>
            </a:r>
          </a:p>
        </p:txBody>
      </p:sp>
      <p:pic>
        <p:nvPicPr>
          <p:cNvPr id="7" name="Picture 14" descr="World Book Early World of Learn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27" y="2596120"/>
            <a:ext cx="2453973" cy="8458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Image result for gale miss humblebee's databa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64" y="2596120"/>
            <a:ext cx="1911622" cy="81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2313" y="3494464"/>
            <a:ext cx="4743553" cy="2772223"/>
          </a:xfrm>
        </p:spPr>
        <p:txBody>
          <a:bodyPr>
            <a:normAutofit/>
          </a:bodyPr>
          <a:lstStyle/>
          <a:p>
            <a:pPr marL="179268" indent="-17926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Contains videos on 14 different broad topics, broken down into various sub-topics</a:t>
            </a:r>
          </a:p>
          <a:p>
            <a:pPr marL="179268" indent="-17926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Games: True or false, matching, tracing letters, concentration (matching cards)</a:t>
            </a:r>
          </a:p>
          <a:p>
            <a:pPr marL="179268" indent="-17926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Stories grouped by 18 different topics, both read aloud and read along features</a:t>
            </a:r>
          </a:p>
          <a:p>
            <a:pPr marL="179268" indent="-17926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Activities: Coloring, paint by number, print and do mazes, connect the dots, and more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36134" y="3506656"/>
            <a:ext cx="5065850" cy="27600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Guided learning in several different subjects most of which include </a:t>
            </a:r>
            <a:r>
              <a:rPr lang="en-US" sz="2800" dirty="0" err="1"/>
              <a:t>printables</a:t>
            </a:r>
            <a:r>
              <a:rPr lang="en-US" sz="2800" dirty="0"/>
              <a:t> for the lessons: social emotional learning, art and music, library (stories), math, science, social studies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Includes audio instructions and audio while hovering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Books have read aloud and read along features</a:t>
            </a:r>
          </a:p>
        </p:txBody>
      </p:sp>
    </p:spTree>
    <p:extLst>
      <p:ext uri="{BB962C8B-B14F-4D97-AF65-F5344CB8AC3E}">
        <p14:creationId xmlns:p14="http://schemas.microsoft.com/office/powerpoint/2010/main" val="154989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Children’s Digital Resources</a:t>
            </a:r>
          </a:p>
        </p:txBody>
      </p:sp>
      <p:pic>
        <p:nvPicPr>
          <p:cNvPr id="5" name="Picture 2" descr="Access Video on Demand: Just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91" y="2473270"/>
            <a:ext cx="2917691" cy="102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083" y="2551024"/>
            <a:ext cx="2191952" cy="80090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92938" y="3494464"/>
            <a:ext cx="4666486" cy="27722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Streaming video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Video field trips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Educational and entertaining videos including many popular book and TV characters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Transcript to videos are provided with automatic read along</a:t>
            </a:r>
          </a:p>
          <a:p>
            <a:endParaRPr lang="en-US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36134" y="3506656"/>
            <a:ext cx="5065850" cy="27600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Short videos teaching children about 9 broad topics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Worksheets provided for readers and for     non-readers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“Key Words” are included for child to learn from the video, includes read aloud for key words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A short “Quiz Whiz” for each video included</a:t>
            </a:r>
          </a:p>
        </p:txBody>
      </p:sp>
    </p:spTree>
    <p:extLst>
      <p:ext uri="{BB962C8B-B14F-4D97-AF65-F5344CB8AC3E}">
        <p14:creationId xmlns:p14="http://schemas.microsoft.com/office/powerpoint/2010/main" val="350340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Children’s Digital Resources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92938" y="3835841"/>
            <a:ext cx="4666486" cy="243487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For K through 2</a:t>
            </a:r>
            <a:r>
              <a:rPr lang="en-US" sz="2800" baseline="30000" dirty="0"/>
              <a:t>nd</a:t>
            </a:r>
            <a:r>
              <a:rPr lang="en-US" sz="2800" dirty="0"/>
              <a:t> grade</a:t>
            </a:r>
          </a:p>
          <a:p>
            <a:r>
              <a:rPr lang="en-US" sz="2800" dirty="0"/>
              <a:t>Research database with easier vocabulary and simpler explanations </a:t>
            </a:r>
          </a:p>
          <a:p>
            <a:r>
              <a:rPr lang="en-US" sz="2800" dirty="0"/>
              <a:t>Includes videos, citations, and activities</a:t>
            </a:r>
          </a:p>
          <a:p>
            <a:endParaRPr lang="en-US" sz="3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36134" y="3835841"/>
            <a:ext cx="4931738" cy="2434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For grades 3 through 6</a:t>
            </a:r>
          </a:p>
          <a:p>
            <a:r>
              <a:rPr lang="en-US" sz="2800" dirty="0"/>
              <a:t>Research database with more information and sophisticated content </a:t>
            </a:r>
          </a:p>
          <a:p>
            <a:r>
              <a:rPr lang="en-US" sz="2800" dirty="0"/>
              <a:t>Includes citations, activities, and more</a:t>
            </a:r>
          </a:p>
          <a:p>
            <a:endParaRPr lang="en-US" sz="3200" dirty="0"/>
          </a:p>
        </p:txBody>
      </p:sp>
      <p:pic>
        <p:nvPicPr>
          <p:cNvPr id="16" name="Picture 8" descr="Pebble G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20601"/>
          <a:stretch/>
        </p:blipFill>
        <p:spPr bwMode="auto">
          <a:xfrm>
            <a:off x="2363319" y="2537554"/>
            <a:ext cx="2285335" cy="129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Pebble Go Nex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r="9566"/>
          <a:stretch/>
        </p:blipFill>
        <p:spPr bwMode="auto">
          <a:xfrm>
            <a:off x="7132523" y="2607104"/>
            <a:ext cx="2594564" cy="11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6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Children’s Digital Resources</a:t>
            </a:r>
          </a:p>
        </p:txBody>
      </p:sp>
      <p:pic>
        <p:nvPicPr>
          <p:cNvPr id="7" name="Picture 24" descr="science flix - Weston Middle Scho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3556"/>
          <a:stretch/>
        </p:blipFill>
        <p:spPr bwMode="auto">
          <a:xfrm>
            <a:off x="7757161" y="2628045"/>
            <a:ext cx="3113785" cy="10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tudents / TrueFLIX (K-5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574" b="704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03" b="24468"/>
          <a:stretch/>
        </p:blipFill>
        <p:spPr bwMode="auto">
          <a:xfrm>
            <a:off x="4082543" y="2672389"/>
            <a:ext cx="3581400" cy="11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ookFLIX | Limitless Libraries, NASHVILLE, T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t="14276" r="9339" b="13751"/>
          <a:stretch/>
        </p:blipFill>
        <p:spPr bwMode="auto">
          <a:xfrm>
            <a:off x="1990689" y="2517150"/>
            <a:ext cx="1532800" cy="129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92938" y="3835841"/>
            <a:ext cx="2647898" cy="243487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Fiction Picture book video paired with Non-fiction eBook</a:t>
            </a:r>
          </a:p>
          <a:p>
            <a:r>
              <a:rPr lang="en-US" sz="2800" dirty="0"/>
              <a:t>For Pre-K through 2</a:t>
            </a:r>
            <a:r>
              <a:rPr lang="en-US" sz="2800" baseline="30000" dirty="0"/>
              <a:t>nd</a:t>
            </a:r>
            <a:r>
              <a:rPr lang="en-US" sz="2800" dirty="0"/>
              <a:t> grade</a:t>
            </a:r>
          </a:p>
          <a:p>
            <a:endParaRPr lang="en-US" sz="2800" dirty="0"/>
          </a:p>
          <a:p>
            <a:endParaRPr lang="en-US" sz="3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03193" y="3835841"/>
            <a:ext cx="3460750" cy="2434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eBook and video biographies and histories covering multiple topics</a:t>
            </a:r>
          </a:p>
          <a:p>
            <a:r>
              <a:rPr lang="en-US" sz="2800" dirty="0"/>
              <a:t>Includes additional activities and recommended reading</a:t>
            </a:r>
          </a:p>
          <a:p>
            <a:endParaRPr lang="en-US" sz="2800" dirty="0"/>
          </a:p>
          <a:p>
            <a:endParaRPr lang="en-US" sz="3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757161" y="3829745"/>
            <a:ext cx="3544823" cy="2434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Science projects</a:t>
            </a:r>
          </a:p>
          <a:p>
            <a:pPr lvl="1"/>
            <a:r>
              <a:rPr lang="en-US" sz="2400" dirty="0"/>
              <a:t>Includes step-by-step info to assist students</a:t>
            </a:r>
          </a:p>
          <a:p>
            <a:r>
              <a:rPr lang="en-US" sz="2800" dirty="0"/>
              <a:t>Science careers</a:t>
            </a:r>
          </a:p>
          <a:p>
            <a:r>
              <a:rPr lang="en-US" sz="2800" dirty="0"/>
              <a:t>Science research database</a:t>
            </a:r>
          </a:p>
          <a:p>
            <a:r>
              <a:rPr lang="en-US" sz="3200" dirty="0"/>
              <a:t>Science news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720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ale in Context: Elemen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44" y="884596"/>
            <a:ext cx="3725329" cy="130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3" y="982132"/>
            <a:ext cx="621487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Children’s                   Digital Resources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65207" cy="3453725"/>
          </a:xfrm>
        </p:spPr>
        <p:txBody>
          <a:bodyPr>
            <a:normAutofit/>
          </a:bodyPr>
          <a:lstStyle/>
          <a:p>
            <a:r>
              <a:rPr lang="en-US" sz="2800" dirty="0"/>
              <a:t>Online research database </a:t>
            </a:r>
          </a:p>
          <a:p>
            <a:r>
              <a:rPr lang="en-US" sz="2800" dirty="0"/>
              <a:t>Good for grades K-5 with 2 levels of reading</a:t>
            </a:r>
          </a:p>
          <a:p>
            <a:r>
              <a:rPr lang="en-US" sz="2800" dirty="0"/>
              <a:t>Can search by topic or through eBooks, news articles, and magazines </a:t>
            </a:r>
          </a:p>
          <a:p>
            <a:r>
              <a:rPr lang="en-US" sz="2800" dirty="0"/>
              <a:t>Provides citations for reports in multiple formats</a:t>
            </a:r>
          </a:p>
          <a:p>
            <a:r>
              <a:rPr lang="en-US" sz="2800" dirty="0"/>
              <a:t>Read aloud feature for non-readers and struggling readers</a:t>
            </a:r>
          </a:p>
          <a:p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9675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 Book Ki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21" y="1100664"/>
            <a:ext cx="30480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3" y="982132"/>
            <a:ext cx="621487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Children’s                   Digital Resources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713975" cy="3453725"/>
          </a:xfrm>
        </p:spPr>
        <p:txBody>
          <a:bodyPr>
            <a:normAutofit/>
          </a:bodyPr>
          <a:lstStyle/>
          <a:p>
            <a:r>
              <a:rPr lang="en-US" sz="3200" dirty="0"/>
              <a:t>Online research database </a:t>
            </a:r>
          </a:p>
          <a:p>
            <a:r>
              <a:rPr lang="en-US" sz="3200" dirty="0"/>
              <a:t>Good for grades K-5</a:t>
            </a:r>
          </a:p>
          <a:p>
            <a:r>
              <a:rPr lang="en-US" sz="2800" dirty="0"/>
              <a:t>Includes pictures, videos, activities, and more</a:t>
            </a:r>
          </a:p>
          <a:p>
            <a:r>
              <a:rPr lang="en-US" sz="2800" dirty="0"/>
              <a:t>Provides citations for reports in multiple formats</a:t>
            </a:r>
          </a:p>
          <a:p>
            <a:r>
              <a:rPr lang="en-US" sz="2800" dirty="0"/>
              <a:t>Read aloud feature for non-readers and struggling readers</a:t>
            </a:r>
          </a:p>
          <a:p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450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295402" y="982132"/>
            <a:ext cx="961643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Children’s Digital Resources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5401" y="3755136"/>
            <a:ext cx="10201655" cy="2499360"/>
          </a:xfrm>
        </p:spPr>
        <p:txBody>
          <a:bodyPr numCol="2"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Every eBook that World Book has published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Nonfiction and classics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Searchable by keyword or topic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eBooks, </a:t>
            </a:r>
            <a:r>
              <a:rPr lang="en-US" sz="2800" dirty="0" err="1"/>
              <a:t>AudioBooks</a:t>
            </a:r>
            <a:r>
              <a:rPr lang="en-US" sz="2800" dirty="0"/>
              <a:t>, and       Read-a-Longs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Includes books on STEM, graphic novels, videos and more!</a:t>
            </a:r>
          </a:p>
          <a:p>
            <a:endParaRPr lang="en-US" sz="3200" dirty="0"/>
          </a:p>
        </p:txBody>
      </p:sp>
      <p:pic>
        <p:nvPicPr>
          <p:cNvPr id="6" name="Picture 2" descr="TumbleBook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75" y="2556931"/>
            <a:ext cx="3162087" cy="11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orld eBook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 b="18572"/>
          <a:stretch/>
        </p:blipFill>
        <p:spPr bwMode="auto">
          <a:xfrm>
            <a:off x="1768542" y="2616616"/>
            <a:ext cx="4213110" cy="9873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4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295402" y="982132"/>
            <a:ext cx="961643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Children’s Digital Resources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5401" y="3755136"/>
            <a:ext cx="10201655" cy="2828544"/>
          </a:xfrm>
        </p:spPr>
        <p:txBody>
          <a:bodyPr numCol="2"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700" dirty="0"/>
              <a:t>eBooks on math topics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500" dirty="0"/>
              <a:t>Counting 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500" dirty="0"/>
              <a:t>Addition, subtraction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500" dirty="0"/>
              <a:t>Multiplication, division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500" dirty="0"/>
              <a:t>Word problems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500" dirty="0"/>
              <a:t>And more!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260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700" dirty="0"/>
              <a:t>Kids interface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700" dirty="0"/>
              <a:t>eBooks, audiobooks, and               Read-a-Longs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Includes graphic novels, easy       readers, and pictures books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endParaRPr lang="en-US" sz="3200" dirty="0"/>
          </a:p>
        </p:txBody>
      </p:sp>
      <p:pic>
        <p:nvPicPr>
          <p:cNvPr id="7" name="Picture 10" descr="OverDrive eReading Ro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05" y="2543035"/>
            <a:ext cx="3196759" cy="111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umbleM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40" y="2543035"/>
            <a:ext cx="3132007" cy="109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1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cs typeface="Aharoni" panose="02010803020104030203" pitchFamily="2" charset="-79"/>
              </a:rPr>
              <a:t>Library Collection &amp;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76391" cy="3554702"/>
          </a:xfrm>
        </p:spPr>
        <p:txBody>
          <a:bodyPr numCol="1">
            <a:normAutofit/>
          </a:bodyPr>
          <a:lstStyle/>
          <a:p>
            <a:pPr>
              <a:tabLst>
                <a:tab pos="0" algn="l"/>
              </a:tabLst>
            </a:pPr>
            <a:r>
              <a:rPr lang="en-US" sz="2900" dirty="0" err="1">
                <a:solidFill>
                  <a:schemeClr val="tx1"/>
                </a:solidFill>
              </a:rPr>
              <a:t>Playaways</a:t>
            </a:r>
            <a:endParaRPr lang="en-US" sz="2900" dirty="0">
              <a:solidFill>
                <a:schemeClr val="tx1"/>
              </a:solidFill>
            </a:endParaRPr>
          </a:p>
          <a:p>
            <a:pPr>
              <a:tabLst>
                <a:tab pos="0" algn="l"/>
              </a:tabLst>
            </a:pPr>
            <a:r>
              <a:rPr lang="en-US" sz="2900" dirty="0" err="1">
                <a:solidFill>
                  <a:schemeClr val="tx1"/>
                </a:solidFill>
              </a:rPr>
              <a:t>Launchpads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</a:p>
          <a:p>
            <a:pPr>
              <a:tabLst>
                <a:tab pos="0" algn="l"/>
              </a:tabLst>
            </a:pPr>
            <a:r>
              <a:rPr lang="en-US" sz="2900" dirty="0" err="1">
                <a:solidFill>
                  <a:schemeClr val="tx1"/>
                </a:solidFill>
              </a:rPr>
              <a:t>Wonderbooks</a:t>
            </a:r>
            <a:endParaRPr lang="en-US" sz="2900" dirty="0">
              <a:solidFill>
                <a:schemeClr val="tx1"/>
              </a:solidFill>
            </a:endParaRPr>
          </a:p>
          <a:p>
            <a:pPr>
              <a:tabLst>
                <a:tab pos="0" algn="l"/>
              </a:tabLst>
            </a:pPr>
            <a:r>
              <a:rPr lang="en-US" sz="2900" dirty="0">
                <a:solidFill>
                  <a:schemeClr val="tx1"/>
                </a:solidFill>
              </a:rPr>
              <a:t>Board Games and Family         Kits</a:t>
            </a:r>
          </a:p>
          <a:p>
            <a:pPr>
              <a:tabLst>
                <a:tab pos="0" algn="l"/>
              </a:tabLst>
            </a:pPr>
            <a:r>
              <a:rPr lang="en-US" sz="2900" dirty="0">
                <a:solidFill>
                  <a:schemeClr val="tx1"/>
                </a:solidFill>
              </a:rPr>
              <a:t>AWEs, iPads, Game Tables</a:t>
            </a:r>
          </a:p>
          <a:p>
            <a:endParaRPr lang="en-US" dirty="0"/>
          </a:p>
        </p:txBody>
      </p:sp>
      <p:pic>
        <p:nvPicPr>
          <p:cNvPr id="4" name="Picture 6" descr="Shiny books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86" y="3588927"/>
            <a:ext cx="1102101" cy="9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0" b="969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0144" y="2556932"/>
            <a:ext cx="1363064" cy="1363064"/>
          </a:xfrm>
          <a:prstGeom prst="rect">
            <a:avLst/>
          </a:prstGeom>
        </p:spPr>
      </p:pic>
      <p:pic>
        <p:nvPicPr>
          <p:cNvPr id="6" name="Picture 8" descr="SIMIN STUD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626" b="99938" l="644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13" y="2356966"/>
            <a:ext cx="2089666" cy="134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Vector graphics of telescope pictogr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2307" y="4411785"/>
            <a:ext cx="948617" cy="82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arduino publicdomain | Free 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306" y="3662288"/>
            <a:ext cx="1001911" cy="10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Board game | Free 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09" y="4627954"/>
            <a:ext cx="1483680" cy="14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Vector graphics of backyard croquet set | Free 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46" y="6776859"/>
            <a:ext cx="890030" cy="89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Jumping rope | Free 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590" y="4160047"/>
            <a:ext cx="818582" cy="8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Blue Yoga Mat next to Blue Yoga Ball on White Background | Flick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185" b="99556" l="98" r="91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85" r="8626"/>
          <a:stretch/>
        </p:blipFill>
        <p:spPr bwMode="auto">
          <a:xfrm>
            <a:off x="9512254" y="4983331"/>
            <a:ext cx="1544473" cy="92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2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295403" y="982132"/>
            <a:ext cx="621487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Children’s                   Digital Resources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7702295" cy="345372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From the creators of ABC Mouse</a:t>
            </a:r>
          </a:p>
          <a:p>
            <a:r>
              <a:rPr lang="en-US" sz="3200" dirty="0"/>
              <a:t>Online Role Playing Game that teaches Math, ELA, Science, Social Studies, and more</a:t>
            </a:r>
          </a:p>
          <a:p>
            <a:r>
              <a:rPr lang="en-US" sz="3200" dirty="0"/>
              <a:t>For ages 8-13</a:t>
            </a:r>
          </a:p>
          <a:p>
            <a:r>
              <a:rPr lang="en-US" sz="3200" dirty="0"/>
              <a:t>Requires patron to create a login and password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19" name="Picture 2" descr="Adventure Academy Help Center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51" y="982132"/>
            <a:ext cx="4266913" cy="125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524" y="3681984"/>
            <a:ext cx="2468102" cy="24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08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16439" cy="3721949"/>
          </a:xfrm>
        </p:spPr>
        <p:txBody>
          <a:bodyPr>
            <a:normAutofit/>
          </a:bodyPr>
          <a:lstStyle/>
          <a:p>
            <a:r>
              <a:rPr lang="en-US" sz="3600" dirty="0"/>
              <a:t>Valuable resource tool for parents and educators</a:t>
            </a:r>
          </a:p>
          <a:p>
            <a:r>
              <a:rPr lang="en-US" sz="3600" dirty="0"/>
              <a:t>PDF printable lesson plans and worksheets </a:t>
            </a:r>
          </a:p>
          <a:p>
            <a:r>
              <a:rPr lang="en-US" sz="3600" dirty="0"/>
              <a:t>Specified units searchable by topic and grade level</a:t>
            </a:r>
          </a:p>
          <a:p>
            <a:r>
              <a:rPr lang="en-US" sz="3600" dirty="0"/>
              <a:t>From early learning ages through 8</a:t>
            </a:r>
            <a:r>
              <a:rPr lang="en-US" sz="3600" baseline="30000" dirty="0"/>
              <a:t>th</a:t>
            </a:r>
            <a:r>
              <a:rPr lang="en-US" sz="3600" dirty="0"/>
              <a:t> Grade</a:t>
            </a:r>
          </a:p>
          <a:p>
            <a:endParaRPr lang="en-US" dirty="0"/>
          </a:p>
        </p:txBody>
      </p:sp>
      <p:pic>
        <p:nvPicPr>
          <p:cNvPr id="17" name="Picture 1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110" y="982132"/>
            <a:ext cx="3153943" cy="11427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3" y="982132"/>
            <a:ext cx="621487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Children’s                   Digital Resources</a:t>
            </a:r>
          </a:p>
        </p:txBody>
      </p:sp>
    </p:spTree>
    <p:extLst>
      <p:ext uri="{BB962C8B-B14F-4D97-AF65-F5344CB8AC3E}">
        <p14:creationId xmlns:p14="http://schemas.microsoft.com/office/powerpoint/2010/main" val="3656389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019" y="1115652"/>
            <a:ext cx="2863054" cy="103682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5763767" cy="3721949"/>
          </a:xfrm>
        </p:spPr>
        <p:txBody>
          <a:bodyPr>
            <a:normAutofit/>
          </a:bodyPr>
          <a:lstStyle/>
          <a:p>
            <a:r>
              <a:rPr lang="en-US" dirty="0"/>
              <a:t>Previously Mailbox Magazine now in Digital</a:t>
            </a:r>
          </a:p>
          <a:p>
            <a:r>
              <a:rPr lang="en-US" dirty="0"/>
              <a:t>New content every month</a:t>
            </a:r>
          </a:p>
          <a:p>
            <a:r>
              <a:rPr lang="en-US" dirty="0"/>
              <a:t>Printable activities, Lesson Plans, and More</a:t>
            </a:r>
          </a:p>
          <a:p>
            <a:pPr lvl="1"/>
            <a:r>
              <a:rPr lang="en-US" dirty="0"/>
              <a:t>Content separated by age groups</a:t>
            </a:r>
          </a:p>
          <a:p>
            <a:pPr lvl="2"/>
            <a:r>
              <a:rPr lang="en-US" dirty="0"/>
              <a:t>Pre-Kindergarten		</a:t>
            </a:r>
          </a:p>
          <a:p>
            <a:pPr lvl="2"/>
            <a:r>
              <a:rPr lang="en-US" dirty="0"/>
              <a:t>Kindergarten</a:t>
            </a:r>
          </a:p>
          <a:p>
            <a:pPr lvl="2"/>
            <a:r>
              <a:rPr lang="en-US" dirty="0"/>
              <a:t>Grade 1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77284" y="4559127"/>
            <a:ext cx="2795015" cy="1378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Grade 2-3</a:t>
            </a:r>
          </a:p>
          <a:p>
            <a:pPr lvl="2"/>
            <a:r>
              <a:rPr lang="en-US" dirty="0"/>
              <a:t>Grade 4-6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641" y="3162931"/>
            <a:ext cx="2031913" cy="20853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95403" y="982132"/>
            <a:ext cx="621487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Children’s                   Digital Resources</a:t>
            </a:r>
          </a:p>
        </p:txBody>
      </p:sp>
    </p:spTree>
    <p:extLst>
      <p:ext uri="{BB962C8B-B14F-4D97-AF65-F5344CB8AC3E}">
        <p14:creationId xmlns:p14="http://schemas.microsoft.com/office/powerpoint/2010/main" val="330863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Teen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02701" cy="36950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Information on Programs Around the Parish</a:t>
            </a:r>
          </a:p>
          <a:p>
            <a:r>
              <a:rPr lang="en-US" dirty="0"/>
              <a:t>Links to Digital Resources</a:t>
            </a:r>
          </a:p>
          <a:p>
            <a:r>
              <a:rPr lang="en-US" dirty="0"/>
              <a:t>Driving Exam Practice</a:t>
            </a:r>
          </a:p>
          <a:p>
            <a:r>
              <a:rPr lang="en-US" dirty="0"/>
              <a:t>Links to </a:t>
            </a:r>
            <a:r>
              <a:rPr lang="en-US" dirty="0" err="1"/>
              <a:t>Infoguides</a:t>
            </a:r>
            <a:endParaRPr lang="en-US" dirty="0"/>
          </a:p>
          <a:p>
            <a:pPr lvl="1"/>
            <a:r>
              <a:rPr lang="en-US" dirty="0"/>
              <a:t>Great Reads for Teens</a:t>
            </a:r>
          </a:p>
          <a:p>
            <a:pPr lvl="1"/>
            <a:r>
              <a:rPr lang="en-US" dirty="0"/>
              <a:t>Just for Teens: Gaming, Crafts, Music</a:t>
            </a:r>
          </a:p>
          <a:p>
            <a:pPr lvl="1"/>
            <a:r>
              <a:rPr lang="en-US" dirty="0"/>
              <a:t>New Books for Teens</a:t>
            </a:r>
          </a:p>
          <a:p>
            <a:r>
              <a:rPr lang="en-US" dirty="0"/>
              <a:t>LYRC/LTRC Book Lists</a:t>
            </a:r>
          </a:p>
          <a:p>
            <a:r>
              <a:rPr lang="en-US" dirty="0"/>
              <a:t>Virtual Volunteering Opportunity</a:t>
            </a:r>
          </a:p>
          <a:p>
            <a:endParaRPr lang="en-US" dirty="0"/>
          </a:p>
        </p:txBody>
      </p:sp>
      <p:pic>
        <p:nvPicPr>
          <p:cNvPr id="4" name="Picture 3" descr="ebrpl teens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9769" l="1986" r="100000">
                        <a14:foregroundMark x1="57040" y1="65741" x2="29422" y2="65741"/>
                        <a14:foregroundMark x1="30686" y1="45370" x2="29061" y2="28704"/>
                        <a14:foregroundMark x1="38087" y1="40972" x2="62816" y2="35880"/>
                        <a14:foregroundMark x1="36101" y1="72685" x2="59025" y2="70602"/>
                        <a14:foregroundMark x1="32852" y1="31944" x2="52527" y2="31481"/>
                        <a14:foregroundMark x1="28881" y1="20833" x2="28881" y2="20833"/>
                        <a14:foregroundMark x1="34477" y1="16435" x2="37365" y2="14352"/>
                        <a14:foregroundMark x1="42780" y1="13194" x2="42780" y2="13194"/>
                        <a14:foregroundMark x1="32852" y1="74306" x2="20939" y2="63194"/>
                        <a14:foregroundMark x1="26534" y1="62500" x2="26534" y2="62500"/>
                        <a14:foregroundMark x1="22202" y1="63194" x2="22202" y2="63194"/>
                        <a14:foregroundMark x1="22744" y1="59491" x2="22744" y2="59491"/>
                        <a14:foregroundMark x1="19314" y1="66898" x2="19314" y2="66898"/>
                        <a14:foregroundMark x1="18592" y1="75000" x2="18592" y2="75000"/>
                        <a14:foregroundMark x1="18592" y1="75000" x2="18592" y2="75000"/>
                        <a14:foregroundMark x1="21480" y1="79167" x2="24007" y2="86111"/>
                        <a14:foregroundMark x1="83394" y1="43750" x2="85560" y2="6203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5968" y="2877043"/>
            <a:ext cx="3111667" cy="2426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9320" y="5623581"/>
            <a:ext cx="64139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u="sng" dirty="0">
                <a:solidFill>
                  <a:srgbClr val="365DA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www.ebrpl.com/departments/teens</a:t>
            </a:r>
            <a:endParaRPr lang="en-US" sz="2600" u="sng" dirty="0">
              <a:solidFill>
                <a:srgbClr val="365DA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31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794239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811511" cy="3721949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600" dirty="0"/>
              <a:t>           </a:t>
            </a:r>
            <a:r>
              <a:rPr lang="en-US" sz="2600" b="1" dirty="0"/>
              <a:t>Novelist K-8 Plus</a:t>
            </a:r>
          </a:p>
          <a:p>
            <a:pPr marL="200116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Readers’ Advisory Database/Tool</a:t>
            </a:r>
          </a:p>
          <a:p>
            <a:pPr marL="200116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Books separated by Teen, 9-12 years, and 0-8 years</a:t>
            </a:r>
          </a:p>
          <a:p>
            <a:pPr marL="657316" lvl="1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Includes title read-a-likes, author read-a-likes, series read-a-likes </a:t>
            </a:r>
          </a:p>
          <a:p>
            <a:pPr marL="657316" lvl="1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Includes professional reviews</a:t>
            </a:r>
          </a:p>
          <a:p>
            <a:pPr marL="657316" lvl="1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And more!      </a:t>
            </a:r>
          </a:p>
          <a:p>
            <a:pPr marL="478048" lvl="1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200" dirty="0"/>
              <a:t>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b="1" dirty="0"/>
              <a:t>                    </a:t>
            </a:r>
            <a:r>
              <a:rPr lang="en-US" sz="2600" b="1" dirty="0"/>
              <a:t>Novelist Plus</a:t>
            </a:r>
          </a:p>
          <a:p>
            <a:pPr marL="657316" lvl="1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Readers’ Advisory Database/Tool</a:t>
            </a:r>
          </a:p>
          <a:p>
            <a:pPr marL="657316" lvl="1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Books also separated by Adult</a:t>
            </a:r>
          </a:p>
          <a:p>
            <a:pPr marL="1114516" lvl="2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Includes title read-a-likes, author read-a-likes, series read-a-likes </a:t>
            </a:r>
          </a:p>
          <a:p>
            <a:pPr marL="1114516" lvl="2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Includes professional reviews</a:t>
            </a:r>
          </a:p>
          <a:p>
            <a:pPr marL="1114516" lvl="2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And more!</a:t>
            </a:r>
          </a:p>
        </p:txBody>
      </p:sp>
      <p:pic>
        <p:nvPicPr>
          <p:cNvPr id="8" name="Picture 7" descr="NoveList Plus | Ventura County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95" y="677848"/>
            <a:ext cx="1106306" cy="16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oveList K-8 Plus – Baldwin Public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83" y="677848"/>
            <a:ext cx="1109316" cy="16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7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794239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181252" cy="3721949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/>
              <a:t>      </a:t>
            </a:r>
            <a:r>
              <a:rPr lang="en-US" b="1" dirty="0"/>
              <a:t>CultureGrams Kids Edition</a:t>
            </a:r>
          </a:p>
          <a:p>
            <a:pPr marL="657316" lvl="1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General reference database </a:t>
            </a:r>
          </a:p>
          <a:p>
            <a:pPr marL="1114516" lvl="2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searchable by keyword or by country	</a:t>
            </a:r>
          </a:p>
          <a:p>
            <a:pPr marL="1114516" lvl="2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includes information on            people and places, history,       lifestyle, society, culture facts,      quick facts, and more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/>
              <a:t>     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b="1" dirty="0"/>
              <a:t>     CultureGrams World Edition</a:t>
            </a:r>
          </a:p>
          <a:p>
            <a:pPr marL="657316" lvl="1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General reference database </a:t>
            </a:r>
          </a:p>
          <a:p>
            <a:pPr marL="1114516" lvl="2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searchable by keyword or by country</a:t>
            </a:r>
          </a:p>
          <a:p>
            <a:pPr marL="1114516" lvl="2" indent="-17926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Includes same information but in more detail for older students and adults</a:t>
            </a:r>
          </a:p>
          <a:p>
            <a:pPr marL="478048" lvl="1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400" b="1" dirty="0"/>
              <a:t>Also available: States Edition &amp; Canadian Provinces Edition</a:t>
            </a:r>
          </a:p>
        </p:txBody>
      </p:sp>
      <p:pic>
        <p:nvPicPr>
          <p:cNvPr id="7" name="Picture 4" descr="Image result for culture grams log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82" b="4770"/>
          <a:stretch/>
        </p:blipFill>
        <p:spPr bwMode="auto">
          <a:xfrm>
            <a:off x="8352669" y="697997"/>
            <a:ext cx="1583297" cy="1618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5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794239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181252" cy="3721949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School Center – Elementary, Middle, and High School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Practice tests, eBooks, &amp; tutorials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Math, Social Studies, English Language Arts, Science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College Prep Center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Practice tests, eBooks, &amp; tutorials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ACT, SAT, PSAT/NMSQT, AP Exams, TOEFL </a:t>
            </a:r>
            <a:r>
              <a:rPr lang="en-US" dirty="0" err="1"/>
              <a:t>iBT</a:t>
            </a:r>
            <a:r>
              <a:rPr lang="en-US" dirty="0"/>
              <a:t>, and IELTS Tests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Student Success Skills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How to Memorize; How to Read Strategically; Multitasking Strategies; Reach Your Goals; Stay Organized; Test Taking Strategies; Use Your Time Wisely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Information Literacy Skills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What is Information Literacy?; How to Avoid Plagiarism; How to Find Good Sources; Succeed in Your Academic Writing</a:t>
            </a:r>
          </a:p>
          <a:p>
            <a:endParaRPr lang="en-US" dirty="0"/>
          </a:p>
        </p:txBody>
      </p:sp>
      <p:pic>
        <p:nvPicPr>
          <p:cNvPr id="1026" name="Picture 2" descr="https://www.ebscocapital.com/wp-content/uploads/2015/08/learning-express-intran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 t="3068" r="21994" b="5660"/>
          <a:stretch/>
        </p:blipFill>
        <p:spPr bwMode="auto">
          <a:xfrm>
            <a:off x="8178208" y="680719"/>
            <a:ext cx="1676991" cy="16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27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794239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043159" cy="4158829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</a:rPr>
              <a:t>Test prep for grades K through college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</a:rPr>
              <a:t>Study Guides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Test taking/Test anxiety tips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Practice tests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</a:rPr>
              <a:t>Flashcards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Differentiated learning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Quick study sessions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Building knowledge one concept at a time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</a:rPr>
              <a:t>Videos to help review concepts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</a:rPr>
              <a:t>Practice question books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Additional practice questions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Exam simulation with very thorough answers to help student learn the concepts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</a:rPr>
              <a:t>Employment Resources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Update Resume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Help for students to apply for college, scholarships, and financial aid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Mometrix Test Prep - Evansville Vanderburgh Public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10" y="665480"/>
            <a:ext cx="267843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44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575798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751" y="4020504"/>
            <a:ext cx="4424679" cy="2401149"/>
          </a:xfrm>
        </p:spPr>
        <p:txBody>
          <a:bodyPr numCol="1">
            <a:normAutofit fontScale="85000" lnSpcReduction="20000"/>
          </a:bodyPr>
          <a:lstStyle/>
          <a:p>
            <a:r>
              <a:rPr lang="en-US" sz="3100" dirty="0">
                <a:solidFill>
                  <a:schemeClr val="tx1"/>
                </a:solidFill>
                <a:cs typeface="Aharoni" panose="02010803020104030203" pitchFamily="2" charset="-79"/>
              </a:rPr>
              <a:t>Uses sources from EBSCO                              and Gale</a:t>
            </a:r>
          </a:p>
          <a:p>
            <a:r>
              <a:rPr lang="en-US" sz="3100" dirty="0">
                <a:solidFill>
                  <a:schemeClr val="tx1"/>
                </a:solidFill>
                <a:cs typeface="Aharoni" panose="02010803020104030203" pitchFamily="2" charset="-79"/>
              </a:rPr>
              <a:t>Browse Topics</a:t>
            </a:r>
          </a:p>
          <a:p>
            <a:r>
              <a:rPr lang="en-US" sz="3100" dirty="0">
                <a:solidFill>
                  <a:schemeClr val="tx1"/>
                </a:solidFill>
                <a:cs typeface="Aharoni" panose="02010803020104030203" pitchFamily="2" charset="-79"/>
              </a:rPr>
              <a:t>Encyclopedia Articles</a:t>
            </a:r>
          </a:p>
          <a:p>
            <a:r>
              <a:rPr lang="en-US" sz="3100" dirty="0">
                <a:solidFill>
                  <a:schemeClr val="tx1"/>
                </a:solidFill>
                <a:cs typeface="Aharoni" panose="02010803020104030203" pitchFamily="2" charset="-79"/>
              </a:rPr>
              <a:t>Journal Articles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endParaRPr lang="en-US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21" y="2690675"/>
            <a:ext cx="3543516" cy="1068525"/>
          </a:xfrm>
          <a:prstGeom prst="rect">
            <a:avLst/>
          </a:prstGeom>
        </p:spPr>
      </p:pic>
      <p:pic>
        <p:nvPicPr>
          <p:cNvPr id="8" name="Picture 6" descr="Explora for High School | Sonoma County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20" y="2530587"/>
            <a:ext cx="1504120" cy="14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nline Library, Databases and Reference Materials | City of North Las Veg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10" y="2498884"/>
            <a:ext cx="1521620" cy="15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03810" y="4020504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haroni" panose="02010803020104030203" pitchFamily="2" charset="-79"/>
              </a:rPr>
              <a:t>Uses sources from EBSCO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haroni" panose="02010803020104030203" pitchFamily="2" charset="-79"/>
              </a:rPr>
              <a:t>Browse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haroni" panose="02010803020104030203" pitchFamily="2" charset="-79"/>
              </a:rPr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haroni" panose="02010803020104030203" pitchFamily="2" charset="-79"/>
              </a:rPr>
              <a:t>Encyclopedia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haroni" panose="02010803020104030203" pitchFamily="2" charset="-79"/>
              </a:rPr>
              <a:t>Journal Articles</a:t>
            </a:r>
          </a:p>
        </p:txBody>
      </p:sp>
    </p:spTree>
    <p:extLst>
      <p:ext uri="{BB962C8B-B14F-4D97-AF65-F5344CB8AC3E}">
        <p14:creationId xmlns:p14="http://schemas.microsoft.com/office/powerpoint/2010/main" val="2760649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0936" y="636281"/>
            <a:ext cx="10951464" cy="8633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Digital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99" y="4170310"/>
            <a:ext cx="2133601" cy="2050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12499" r="3538" b="25006"/>
          <a:stretch/>
        </p:blipFill>
        <p:spPr>
          <a:xfrm>
            <a:off x="2480409" y="2956190"/>
            <a:ext cx="5943600" cy="1143000"/>
          </a:xfrm>
          <a:prstGeom prst="rect">
            <a:avLst/>
          </a:prstGeom>
        </p:spPr>
      </p:pic>
      <p:pic>
        <p:nvPicPr>
          <p:cNvPr id="7" name="Picture 4" descr="Image result for gale in context: opposing viewpoi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80953"/>
            <a:ext cx="3810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gale in context: biogra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09" y="4380953"/>
            <a:ext cx="3810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gale databas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58" y="1820490"/>
            <a:ext cx="2325902" cy="8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4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hades Stock Photo - Download Image Now - Sunglasses, Cut Out, White  Background -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0649" r="5405" b="10389"/>
          <a:stretch/>
        </p:blipFill>
        <p:spPr bwMode="auto">
          <a:xfrm>
            <a:off x="9500680" y="4831948"/>
            <a:ext cx="1986845" cy="11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Sensory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8119533" cy="361809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Sensory Sensitive Time in Children’s, all branches, 1 x per month</a:t>
            </a:r>
          </a:p>
          <a:p>
            <a:r>
              <a:rPr lang="en-US" dirty="0">
                <a:solidFill>
                  <a:schemeClr val="tx1"/>
                </a:solidFill>
              </a:rPr>
              <a:t>Noise Canceling Headphones (available at each branch, all depts at Main)</a:t>
            </a:r>
          </a:p>
          <a:p>
            <a:r>
              <a:rPr lang="en-US" dirty="0">
                <a:solidFill>
                  <a:schemeClr val="tx1"/>
                </a:solidFill>
              </a:rPr>
              <a:t>Sunglasses (available in all Children’s Rooms, all depts at Main)</a:t>
            </a:r>
          </a:p>
          <a:p>
            <a:r>
              <a:rPr lang="en-US" dirty="0">
                <a:solidFill>
                  <a:schemeClr val="tx1"/>
                </a:solidFill>
              </a:rPr>
              <a:t>Various Fidgets (available in all Children’s Rooms, all                         depts at Main)</a:t>
            </a:r>
          </a:p>
          <a:p>
            <a:r>
              <a:rPr lang="en-US" dirty="0">
                <a:solidFill>
                  <a:schemeClr val="tx1"/>
                </a:solidFill>
              </a:rPr>
              <a:t>Sensory Booklets for patrons to preview each branch                                     before visiting (these will be finished soon!!!)</a:t>
            </a:r>
          </a:p>
          <a:p>
            <a:endParaRPr lang="en-US" dirty="0"/>
          </a:p>
        </p:txBody>
      </p:sp>
      <p:pic>
        <p:nvPicPr>
          <p:cNvPr id="4" name="Picture 3" descr="Plantronics BackBeat GO 810 ANC Bluetooth Headphones | Gadgetsi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/>
          <a:stretch/>
        </p:blipFill>
        <p:spPr>
          <a:xfrm>
            <a:off x="9674577" y="2556932"/>
            <a:ext cx="1639051" cy="2004083"/>
          </a:xfrm>
          <a:prstGeom prst="rect">
            <a:avLst/>
          </a:prstGeom>
        </p:spPr>
      </p:pic>
      <p:pic>
        <p:nvPicPr>
          <p:cNvPr id="5" name="Picture 4" descr="The Fragile X Files: December 20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29" y="4216400"/>
            <a:ext cx="1098448" cy="11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39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0936" y="636281"/>
            <a:ext cx="10951464" cy="8633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Digital Resources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432" y="4201881"/>
            <a:ext cx="2133601" cy="2050063"/>
          </a:xfrm>
          <a:prstGeom prst="rect">
            <a:avLst/>
          </a:prstGeom>
        </p:spPr>
      </p:pic>
      <p:pic>
        <p:nvPicPr>
          <p:cNvPr id="11" name="Picture 2" descr="Image result for gale ebook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6" y="1371190"/>
            <a:ext cx="3460750" cy="14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roduct - Products - support.gal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43" y="1410022"/>
            <a:ext cx="3621757" cy="15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le In Context: Literature - Products - support.gale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89" y="2677294"/>
            <a:ext cx="3460750" cy="14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le In Context: Middle School - Products - support.gale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20" y="4367843"/>
            <a:ext cx="3468913" cy="14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le In Context: High School - Products - support.gale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62" y="4367843"/>
            <a:ext cx="3468913" cy="14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76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900919" cy="37219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Essay Topics</a:t>
            </a:r>
          </a:p>
          <a:p>
            <a:r>
              <a:rPr lang="en-US" dirty="0"/>
              <a:t>Literary Classics (Full Text)</a:t>
            </a:r>
          </a:p>
          <a:p>
            <a:r>
              <a:rPr lang="en-US" dirty="0"/>
              <a:t>Will read text aloud</a:t>
            </a:r>
          </a:p>
          <a:p>
            <a:r>
              <a:rPr lang="en-US" dirty="0"/>
              <a:t>Poems and Stories (Full Text)</a:t>
            </a:r>
          </a:p>
          <a:p>
            <a:r>
              <a:rPr lang="en-US" dirty="0"/>
              <a:t>Author files by Publisher’s Weekly</a:t>
            </a:r>
          </a:p>
          <a:p>
            <a:r>
              <a:rPr lang="en-US" dirty="0"/>
              <a:t>Curriculum Tools: Citing Sources, Evaluating Online Sources, What is Plagiarism? Writing a Research Paper</a:t>
            </a:r>
          </a:p>
          <a:p>
            <a:r>
              <a:rPr lang="en-US" dirty="0"/>
              <a:t>Videos of dramatic productions, documentary films, lectures and interviews, educational videos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794239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pic>
        <p:nvPicPr>
          <p:cNvPr id="5" name="Picture 2" descr="Blooms_RectangularIcon_400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60" y="913975"/>
            <a:ext cx="3200400" cy="14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74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en-US" sz="3200" dirty="0"/>
              <a:t>Poetry – Full Text</a:t>
            </a:r>
          </a:p>
          <a:p>
            <a:r>
              <a:rPr lang="en-US" sz="3200" dirty="0"/>
              <a:t>Listening Room</a:t>
            </a:r>
          </a:p>
          <a:p>
            <a:r>
              <a:rPr lang="en-US" sz="3200" dirty="0"/>
              <a:t>Commentaries</a:t>
            </a:r>
          </a:p>
          <a:p>
            <a:r>
              <a:rPr lang="en-US" sz="3200" dirty="0"/>
              <a:t>History and Criticism of Poems and Poets</a:t>
            </a:r>
          </a:p>
          <a:p>
            <a:r>
              <a:rPr lang="en-US" sz="3200" dirty="0"/>
              <a:t>Biographies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794239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pic>
        <p:nvPicPr>
          <p:cNvPr id="2052" name="Picture 4" descr="Profile for Columbia Granger's World of Po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656800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14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6060437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pic>
        <p:nvPicPr>
          <p:cNvPr id="6146" name="Picture 2" descr="Gale Interactive: Science - Products - support.gal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19" y="741229"/>
            <a:ext cx="3613282" cy="154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468" y="2523582"/>
            <a:ext cx="2856733" cy="1572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017" y="2523583"/>
            <a:ext cx="2871095" cy="15572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017" y="4302855"/>
            <a:ext cx="2885452" cy="1568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468" y="4321621"/>
            <a:ext cx="2856733" cy="1549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7287" y="3582055"/>
            <a:ext cx="2656006" cy="14791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7846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sz="2800" dirty="0"/>
              <a:t>Language Learning</a:t>
            </a:r>
          </a:p>
          <a:p>
            <a:r>
              <a:rPr lang="en-US" sz="2800" dirty="0"/>
              <a:t>Time Management</a:t>
            </a:r>
          </a:p>
          <a:p>
            <a:r>
              <a:rPr lang="en-US" sz="2800" dirty="0"/>
              <a:t>Yoga, Drawing, Photography, Guitar</a:t>
            </a:r>
          </a:p>
          <a:p>
            <a:r>
              <a:rPr lang="en-US" sz="2800" dirty="0"/>
              <a:t>Algebra, Grammar, and other supplementary courses</a:t>
            </a:r>
          </a:p>
          <a:p>
            <a:r>
              <a:rPr lang="en-US" sz="2800" dirty="0"/>
              <a:t>ADHD Focusing &amp; Motivation</a:t>
            </a:r>
          </a:p>
          <a:p>
            <a:r>
              <a:rPr lang="en-US" sz="2800" dirty="0"/>
              <a:t>Computer Coding</a:t>
            </a:r>
          </a:p>
          <a:p>
            <a:r>
              <a:rPr lang="en-US" sz="2800" dirty="0"/>
              <a:t>How to Build Self-Discipline</a:t>
            </a:r>
          </a:p>
          <a:p>
            <a:r>
              <a:rPr lang="en-US" sz="2800" dirty="0"/>
              <a:t>Problem Solving</a:t>
            </a:r>
          </a:p>
          <a:p>
            <a:r>
              <a:rPr lang="en-US" sz="2800" dirty="0"/>
              <a:t>Drawing</a:t>
            </a:r>
          </a:p>
          <a:p>
            <a:r>
              <a:rPr lang="en-US" sz="2800" dirty="0"/>
              <a:t>Improve Your Handwriting</a:t>
            </a:r>
          </a:p>
          <a:p>
            <a:r>
              <a:rPr lang="en-US" sz="2800" dirty="0"/>
              <a:t>Web Development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6060437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pic>
        <p:nvPicPr>
          <p:cNvPr id="5" name="Picture 2" descr="Themes - Marketing - support.g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27" y="731373"/>
            <a:ext cx="3636333" cy="15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75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199879" cy="3671148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School Skills</a:t>
            </a:r>
          </a:p>
          <a:p>
            <a:r>
              <a:rPr lang="en-US" dirty="0"/>
              <a:t>Math Skills </a:t>
            </a:r>
          </a:p>
          <a:p>
            <a:r>
              <a:rPr lang="en-US" dirty="0"/>
              <a:t>Learning Study Skills</a:t>
            </a:r>
          </a:p>
          <a:p>
            <a:r>
              <a:rPr lang="en-US" dirty="0"/>
              <a:t>Information Literacy</a:t>
            </a:r>
          </a:p>
          <a:p>
            <a:r>
              <a:rPr lang="en-US" dirty="0"/>
              <a:t>Writing a Research Paper</a:t>
            </a:r>
          </a:p>
          <a:p>
            <a:r>
              <a:rPr lang="en-US" dirty="0"/>
              <a:t>Learning Speed Reading</a:t>
            </a:r>
          </a:p>
          <a:p>
            <a:r>
              <a:rPr lang="en-US" dirty="0"/>
              <a:t>College Prep: Writing a Strong          Essay</a:t>
            </a:r>
          </a:p>
          <a:p>
            <a:r>
              <a:rPr lang="en-US" dirty="0"/>
              <a:t>Technology Training</a:t>
            </a:r>
          </a:p>
          <a:p>
            <a:r>
              <a:rPr lang="en-US" dirty="0"/>
              <a:t>3d Animation</a:t>
            </a:r>
          </a:p>
          <a:p>
            <a:r>
              <a:rPr lang="en-US" dirty="0"/>
              <a:t>Architecture</a:t>
            </a:r>
          </a:p>
          <a:p>
            <a:r>
              <a:rPr lang="en-US" dirty="0"/>
              <a:t>AutoCAD</a:t>
            </a:r>
          </a:p>
          <a:p>
            <a:r>
              <a:rPr lang="en-US" dirty="0"/>
              <a:t>Web development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Design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6060437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pic>
        <p:nvPicPr>
          <p:cNvPr id="5" name="Picture 2" descr="LinkedIn Learning – Industry Connect | McKelvey School of Engineering at  Washington University in St. Lou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1" b="13430"/>
          <a:stretch/>
        </p:blipFill>
        <p:spPr bwMode="auto">
          <a:xfrm>
            <a:off x="7102882" y="658734"/>
            <a:ext cx="3742915" cy="16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50" y="5436272"/>
            <a:ext cx="3197043" cy="6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73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698240"/>
            <a:ext cx="4597399" cy="252984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  <a:cs typeface="Aharoni" panose="02010803020104030203" pitchFamily="2" charset="-79"/>
              </a:rPr>
              <a:t>A learn-to-code software program for ages 8-18 that teaches the skills necessary to make websites, apps, programs, animations and video games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Digital Resources - Coding</a:t>
            </a:r>
          </a:p>
        </p:txBody>
      </p:sp>
      <p:pic>
        <p:nvPicPr>
          <p:cNvPr id="5" name="Picture 4" descr="Coding Public Libraries | Fiero Cod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t="22412" r="8714" b="22065"/>
          <a:stretch/>
        </p:blipFill>
        <p:spPr bwMode="auto">
          <a:xfrm>
            <a:off x="2054745" y="2570413"/>
            <a:ext cx="2557896" cy="9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de Combat - Support sCoolE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89" y="2481993"/>
            <a:ext cx="37814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69001" y="3698240"/>
            <a:ext cx="4597399" cy="2529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JavaScript, and HTML as you solve puzzles and learn to make your own coding games and websites, for ages 8 to adult</a:t>
            </a:r>
          </a:p>
        </p:txBody>
      </p:sp>
    </p:spTree>
    <p:extLst>
      <p:ext uri="{BB962C8B-B14F-4D97-AF65-F5344CB8AC3E}">
        <p14:creationId xmlns:p14="http://schemas.microsoft.com/office/powerpoint/2010/main" val="2725636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19680"/>
            <a:ext cx="9555479" cy="3708400"/>
          </a:xfrm>
        </p:spPr>
        <p:txBody>
          <a:bodyPr numCol="2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cs typeface="Aharoni" panose="02010803020104030203" pitchFamily="2" charset="-79"/>
              </a:rPr>
              <a:t>Building Apps</a:t>
            </a:r>
          </a:p>
          <a:p>
            <a:r>
              <a:rPr lang="en-US" sz="3200" dirty="0">
                <a:solidFill>
                  <a:schemeClr val="tx1"/>
                </a:solidFill>
                <a:cs typeface="Aharoni" panose="02010803020104030203" pitchFamily="2" charset="-79"/>
              </a:rPr>
              <a:t>Coding</a:t>
            </a:r>
          </a:p>
          <a:p>
            <a:r>
              <a:rPr lang="en-US" sz="3200" dirty="0">
                <a:solidFill>
                  <a:schemeClr val="tx1"/>
                </a:solidFill>
                <a:cs typeface="Aharoni" panose="02010803020104030203" pitchFamily="2" charset="-79"/>
              </a:rPr>
              <a:t>Web design</a:t>
            </a:r>
          </a:p>
          <a:p>
            <a:r>
              <a:rPr lang="en-US" sz="3200" dirty="0" err="1">
                <a:solidFill>
                  <a:schemeClr val="tx1"/>
                </a:solidFill>
                <a:cs typeface="Aharoni" panose="02010803020104030203" pitchFamily="2" charset="-79"/>
              </a:rPr>
              <a:t>Wordpress</a:t>
            </a:r>
            <a:endParaRPr lang="en-US" sz="32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r>
              <a:rPr lang="en-US" sz="3200" dirty="0">
                <a:solidFill>
                  <a:schemeClr val="tx1"/>
                </a:solidFill>
                <a:cs typeface="Aharoni" panose="02010803020104030203" pitchFamily="2" charset="-79"/>
              </a:rPr>
              <a:t>Data analysis</a:t>
            </a:r>
          </a:p>
          <a:p>
            <a:r>
              <a:rPr lang="en-US" sz="3200" dirty="0">
                <a:solidFill>
                  <a:schemeClr val="tx1"/>
                </a:solidFill>
                <a:cs typeface="Aharoni" panose="02010803020104030203" pitchFamily="2" charset="-79"/>
              </a:rPr>
              <a:t>Digital literacy</a:t>
            </a:r>
          </a:p>
          <a:p>
            <a:r>
              <a:rPr lang="en-US" sz="3200" dirty="0">
                <a:solidFill>
                  <a:schemeClr val="tx1"/>
                </a:solidFill>
                <a:cs typeface="Aharoni" panose="02010803020104030203" pitchFamily="2" charset="-79"/>
              </a:rPr>
              <a:t>Algorithms: Sorting and Searching, and many more</a:t>
            </a:r>
            <a:endParaRPr lang="en-US" sz="28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355078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pic>
        <p:nvPicPr>
          <p:cNvPr id="8" name="Picture 2" descr="Learn To Code, Get A Job: Treehouse Offers Free Courses To 2,500 College  Students | TechCr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60" y="662940"/>
            <a:ext cx="1799192" cy="16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61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sz="4200" dirty="0"/>
              <a:t>eBooks</a:t>
            </a:r>
          </a:p>
          <a:p>
            <a:pPr lvl="1"/>
            <a:r>
              <a:rPr lang="en-US" sz="3800" dirty="0"/>
              <a:t>Graphic Novels</a:t>
            </a:r>
          </a:p>
          <a:p>
            <a:pPr lvl="1"/>
            <a:r>
              <a:rPr lang="en-US" sz="3800" dirty="0"/>
              <a:t>Enhanced eBooks</a:t>
            </a:r>
          </a:p>
          <a:p>
            <a:pPr lvl="1"/>
            <a:r>
              <a:rPr lang="en-US" sz="3800" dirty="0"/>
              <a:t>Reads the book aloud, and you can follow along</a:t>
            </a:r>
          </a:p>
          <a:p>
            <a:pPr lvl="1"/>
            <a:r>
              <a:rPr lang="en-US" sz="3800" dirty="0"/>
              <a:t>AP English books</a:t>
            </a:r>
          </a:p>
          <a:p>
            <a:r>
              <a:rPr lang="en-US" sz="4200" dirty="0"/>
              <a:t>Audiobooks</a:t>
            </a:r>
          </a:p>
          <a:p>
            <a:r>
              <a:rPr lang="en-US" sz="4200" dirty="0"/>
              <a:t>Streaming Video</a:t>
            </a:r>
          </a:p>
          <a:p>
            <a:pPr lvl="1"/>
            <a:r>
              <a:rPr lang="en-US" sz="3800" dirty="0"/>
              <a:t>National Geographic</a:t>
            </a:r>
          </a:p>
          <a:p>
            <a:pPr lvl="2"/>
            <a:r>
              <a:rPr lang="en-US" sz="3600" dirty="0"/>
              <a:t>Subjects: History, Science, Geography, Civics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355078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1" y="982132"/>
            <a:ext cx="3383280" cy="12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9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034279" cy="3318936"/>
          </a:xfrm>
        </p:spPr>
        <p:txBody>
          <a:bodyPr/>
          <a:lstStyle/>
          <a:p>
            <a:r>
              <a:rPr lang="en-US" sz="2800" dirty="0"/>
              <a:t>eBooks</a:t>
            </a:r>
          </a:p>
          <a:p>
            <a:pPr lvl="1"/>
            <a:r>
              <a:rPr lang="en-US" sz="2400" dirty="0"/>
              <a:t>Graphic Novels</a:t>
            </a:r>
          </a:p>
          <a:p>
            <a:pPr lvl="1"/>
            <a:r>
              <a:rPr lang="en-US" sz="2400" dirty="0"/>
              <a:t>Spanish Language</a:t>
            </a:r>
          </a:p>
          <a:p>
            <a:r>
              <a:rPr lang="en-US" sz="2800" dirty="0"/>
              <a:t>Audiobooks</a:t>
            </a:r>
          </a:p>
          <a:p>
            <a:pPr lvl="1"/>
            <a:r>
              <a:rPr lang="en-US" sz="2400" dirty="0"/>
              <a:t>Including the Great Courses</a:t>
            </a:r>
          </a:p>
          <a:p>
            <a:r>
              <a:rPr lang="en-US" sz="2800" dirty="0"/>
              <a:t>Magazines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355078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pic>
        <p:nvPicPr>
          <p:cNvPr id="5" name="Picture 2" descr="Discover eMagazines on Libby! | Greene County Public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27" y="763481"/>
            <a:ext cx="3065354" cy="153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Magaz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34" y="2694156"/>
            <a:ext cx="3421613" cy="22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1592" b="9959"/>
          <a:stretch/>
        </p:blipFill>
        <p:spPr>
          <a:xfrm>
            <a:off x="7982579" y="5306427"/>
            <a:ext cx="291401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3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Library Card Categories (0 to 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40000"/>
            <a:ext cx="9601196" cy="3335868"/>
          </a:xfrm>
        </p:spPr>
        <p:txBody>
          <a:bodyPr numCol="1">
            <a:normAutofit/>
          </a:bodyPr>
          <a:lstStyle/>
          <a:p>
            <a:r>
              <a:rPr lang="en-US" sz="3000" dirty="0"/>
              <a:t>Standard Card</a:t>
            </a:r>
          </a:p>
          <a:p>
            <a:r>
              <a:rPr lang="en-US" sz="3000" dirty="0"/>
              <a:t>Restricted “Bookshelf” Card</a:t>
            </a:r>
          </a:p>
          <a:p>
            <a:r>
              <a:rPr lang="en-US" sz="3000" dirty="0"/>
              <a:t>Unrestricted “Explore” Card</a:t>
            </a:r>
          </a:p>
          <a:p>
            <a:r>
              <a:rPr lang="en-US" sz="3000" dirty="0"/>
              <a:t>Computer Use Only Card – rarely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70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573231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62447"/>
            <a:ext cx="9601196" cy="3657599"/>
          </a:xfrm>
        </p:spPr>
        <p:txBody>
          <a:bodyPr numCol="2">
            <a:noAutofit/>
          </a:bodyPr>
          <a:lstStyle/>
          <a:p>
            <a:r>
              <a:rPr lang="en-US" sz="2000" dirty="0"/>
              <a:t>Volleyball </a:t>
            </a:r>
          </a:p>
          <a:p>
            <a:r>
              <a:rPr lang="en-US" sz="2000" dirty="0"/>
              <a:t>Soccer</a:t>
            </a:r>
          </a:p>
          <a:p>
            <a:r>
              <a:rPr lang="en-US" sz="2000" dirty="0"/>
              <a:t>Dance</a:t>
            </a:r>
          </a:p>
          <a:p>
            <a:r>
              <a:rPr lang="en-US" sz="2000" dirty="0"/>
              <a:t>Fitness</a:t>
            </a:r>
          </a:p>
          <a:p>
            <a:r>
              <a:rPr lang="en-US" sz="2000" dirty="0"/>
              <a:t>Basketball</a:t>
            </a:r>
          </a:p>
          <a:p>
            <a:r>
              <a:rPr lang="en-US" sz="2000" dirty="0"/>
              <a:t>Self-Defense</a:t>
            </a:r>
          </a:p>
          <a:p>
            <a:r>
              <a:rPr lang="en-US" sz="2000" dirty="0"/>
              <a:t>Field Hockey</a:t>
            </a:r>
          </a:p>
          <a:p>
            <a:r>
              <a:rPr lang="en-US" sz="2000" dirty="0"/>
              <a:t>Tennis</a:t>
            </a:r>
          </a:p>
          <a:p>
            <a:r>
              <a:rPr lang="en-US" sz="2000" dirty="0"/>
              <a:t>Yoga</a:t>
            </a:r>
          </a:p>
          <a:p>
            <a:r>
              <a:rPr lang="en-US" sz="2000" dirty="0" err="1"/>
              <a:t>Pickleball</a:t>
            </a:r>
            <a:endParaRPr lang="en-US" sz="2000" dirty="0"/>
          </a:p>
          <a:p>
            <a:r>
              <a:rPr lang="en-US" sz="2000" dirty="0"/>
              <a:t>Lacrosse</a:t>
            </a:r>
          </a:p>
          <a:p>
            <a:r>
              <a:rPr lang="en-US" sz="2000" dirty="0"/>
              <a:t>Mindfulness</a:t>
            </a:r>
          </a:p>
          <a:p>
            <a:r>
              <a:rPr lang="en-US" sz="2000" dirty="0"/>
              <a:t>Aquatics</a:t>
            </a:r>
          </a:p>
          <a:p>
            <a:r>
              <a:rPr lang="en-US" sz="2000" dirty="0"/>
              <a:t>Reading Hive</a:t>
            </a:r>
          </a:p>
          <a:p>
            <a:r>
              <a:rPr lang="en-US" sz="2000" dirty="0"/>
              <a:t>Gymnastics</a:t>
            </a:r>
          </a:p>
          <a:p>
            <a:r>
              <a:rPr lang="en-US" sz="2000" dirty="0"/>
              <a:t>Strength and Conditioning</a:t>
            </a:r>
          </a:p>
        </p:txBody>
      </p:sp>
      <p:pic>
        <p:nvPicPr>
          <p:cNvPr id="4" name="Picture 4" descr="Connecticut Library Consort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40" y="982132"/>
            <a:ext cx="4235823" cy="11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04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Digital Resources</a:t>
            </a:r>
          </a:p>
        </p:txBody>
      </p:sp>
      <p:pic>
        <p:nvPicPr>
          <p:cNvPr id="4" name="Picture 2" descr="Craftsy | Kansas City Public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58" y="2574166"/>
            <a:ext cx="4831280" cy="19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reativebug – eResources for Allegheny County Public Libra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47" y="4632576"/>
            <a:ext cx="4831280" cy="14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25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Digital Resources</a:t>
            </a: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24184" r="6299" b="25840"/>
          <a:stretch/>
        </p:blipFill>
        <p:spPr bwMode="auto">
          <a:xfrm>
            <a:off x="5781851" y="2563668"/>
            <a:ext cx="3386136" cy="19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tatista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18299" r="4150" b="21700"/>
          <a:stretch/>
        </p:blipFill>
        <p:spPr bwMode="auto">
          <a:xfrm>
            <a:off x="1854914" y="2767587"/>
            <a:ext cx="3378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culturegr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8" y="4751948"/>
            <a:ext cx="4270375" cy="13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Newsban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75" y="4784849"/>
            <a:ext cx="4137376" cy="11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icsPlus Logos and Imag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74" y="4069766"/>
            <a:ext cx="1899085" cy="18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67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Language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428" y="5764389"/>
            <a:ext cx="2314906" cy="462981"/>
          </a:xfrm>
          <a:prstGeom prst="rect">
            <a:avLst/>
          </a:prstGeom>
        </p:spPr>
      </p:pic>
      <p:pic>
        <p:nvPicPr>
          <p:cNvPr id="5" name="Picture 2" descr="Image result for mango langu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6000" r="6315" b="13600"/>
          <a:stretch/>
        </p:blipFill>
        <p:spPr bwMode="auto">
          <a:xfrm>
            <a:off x="8186766" y="2598010"/>
            <a:ext cx="2924894" cy="11699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muzzy language learn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21" y="2725399"/>
            <a:ext cx="2529378" cy="93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ote4Ki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96" y="2766880"/>
            <a:ext cx="2660319" cy="93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emes - Marketing - support.gal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86" y="4183582"/>
            <a:ext cx="2932620" cy="12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gale cours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55" y="4248849"/>
            <a:ext cx="3063977" cy="9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39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99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If you have any questions about or need help with any of the library’s education resources, please contact: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or visit our website at: </a:t>
            </a:r>
            <a:r>
              <a:rPr lang="en-US" dirty="0">
                <a:solidFill>
                  <a:srgbClr val="0070C0"/>
                </a:solidFill>
              </a:rPr>
              <a:t>www.ebrpl.com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3" y="3519375"/>
            <a:ext cx="44904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Main Children’s Services: </a:t>
            </a:r>
            <a:r>
              <a:rPr lang="en-US" sz="2400" dirty="0">
                <a:solidFill>
                  <a:srgbClr val="0070C0"/>
                </a:solidFill>
              </a:rPr>
              <a:t>(225) 231-3760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Tara Dearing – </a:t>
            </a:r>
            <a:r>
              <a:rPr lang="en-US" sz="2400" dirty="0">
                <a:solidFill>
                  <a:srgbClr val="0070C0"/>
                </a:solidFill>
              </a:rPr>
              <a:t>tdearing@ebrpl.com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5893" y="3522913"/>
            <a:ext cx="39216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Main Teen Services: </a:t>
            </a:r>
            <a:r>
              <a:rPr lang="en-US" sz="2400" dirty="0">
                <a:solidFill>
                  <a:srgbClr val="0070C0"/>
                </a:solidFill>
              </a:rPr>
              <a:t>(225) 231-3770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Brandi Burton – </a:t>
            </a:r>
            <a:r>
              <a:rPr lang="en-US" sz="2400" dirty="0">
                <a:solidFill>
                  <a:srgbClr val="0070C0"/>
                </a:solidFill>
              </a:rPr>
              <a:t>bburton@ebrpl.com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0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CE6E-5B91-03E7-F6BC-C66117E8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Children's Programming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0A8A9-FB0C-7FD2-181A-6E792656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1816"/>
          </a:xfrm>
        </p:spPr>
        <p:txBody>
          <a:bodyPr/>
          <a:lstStyle/>
          <a:p>
            <a:r>
              <a:rPr lang="en-US" sz="2800" dirty="0"/>
              <a:t>YOU TOO can borrow the Children's Programming Kits!!!</a:t>
            </a:r>
          </a:p>
          <a:p>
            <a:pPr>
              <a:buSzPct val="114999"/>
            </a:pPr>
            <a:r>
              <a:rPr lang="en-US" sz="2800" dirty="0"/>
              <a:t>WHY you ask???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sz="2400" dirty="0"/>
              <a:t>Adult programming – but your patrons have brought their children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sz="2400" dirty="0"/>
              <a:t>Adult programming – but you'd like to INCLUDE the whole family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sz="2400" dirty="0"/>
              <a:t>Collaborative programming at your branch</a:t>
            </a:r>
          </a:p>
          <a:p>
            <a:pPr>
              <a:buSzPct val="114999"/>
            </a:pPr>
            <a:r>
              <a:rPr lang="en-US" sz="2800" dirty="0"/>
              <a:t>WHAT type of programming kits are available?</a:t>
            </a:r>
          </a:p>
        </p:txBody>
      </p:sp>
    </p:spTree>
    <p:extLst>
      <p:ext uri="{BB962C8B-B14F-4D97-AF65-F5344CB8AC3E}">
        <p14:creationId xmlns:p14="http://schemas.microsoft.com/office/powerpoint/2010/main" val="176893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DFA5-CF5F-FDAB-8A06-0C64ABBB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Children's Programming Materials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50566-F712-F7E9-B74B-D5D70F94C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5336"/>
          </a:xfrm>
        </p:spPr>
        <p:txBody>
          <a:bodyPr/>
          <a:lstStyle/>
          <a:p>
            <a:r>
              <a:rPr lang="en-US" dirty="0"/>
              <a:t>From the Children's HUB Homepage: Quick Button –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Requests from Main</a:t>
            </a:r>
          </a:p>
          <a:p>
            <a:pPr>
              <a:buSzPct val="114999"/>
            </a:pPr>
            <a:r>
              <a:rPr lang="en-US" b="1" u="sng" dirty="0"/>
              <a:t>SEVEN</a:t>
            </a:r>
            <a:r>
              <a:rPr lang="en-US" dirty="0"/>
              <a:t> PDF files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dirty="0"/>
              <a:t>Shared tools and Programming items (2 separate files)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dirty="0"/>
              <a:t>Kid Games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dirty="0"/>
              <a:t>Programming Kits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dirty="0"/>
              <a:t>Movies (approved for in-house usage)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/>
              <a:t>Puzzles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dirty="0"/>
              <a:t>STEM materials</a:t>
            </a:r>
          </a:p>
        </p:txBody>
      </p:sp>
    </p:spTree>
    <p:extLst>
      <p:ext uri="{BB962C8B-B14F-4D97-AF65-F5344CB8AC3E}">
        <p14:creationId xmlns:p14="http://schemas.microsoft.com/office/powerpoint/2010/main" val="233763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Kids’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en-US" sz="2600" dirty="0"/>
              <a:t>Books &amp; Reading – eBooks, </a:t>
            </a:r>
            <a:r>
              <a:rPr lang="en-US" sz="2600" dirty="0" err="1"/>
              <a:t>eAudio</a:t>
            </a:r>
            <a:r>
              <a:rPr lang="en-US" sz="2600" dirty="0"/>
              <a:t>, and reading databases </a:t>
            </a:r>
          </a:p>
          <a:p>
            <a:r>
              <a:rPr lang="en-US" sz="2600" dirty="0"/>
              <a:t>Homework &amp; Learning – Homework and Homeschool help</a:t>
            </a:r>
          </a:p>
          <a:p>
            <a:r>
              <a:rPr lang="en-US" sz="2600" dirty="0"/>
              <a:t>Interactive &amp; Fun – Fun videos, activities, and online games</a:t>
            </a:r>
          </a:p>
          <a:p>
            <a:r>
              <a:rPr lang="en-US" sz="2600" dirty="0"/>
              <a:t>Kids Databases A-Z – Various research and educational databases</a:t>
            </a:r>
          </a:p>
          <a:p>
            <a:r>
              <a:rPr lang="en-US" sz="2600" dirty="0"/>
              <a:t>Monthly Calendars – Monthly branch calendars and storytime flyer</a:t>
            </a:r>
          </a:p>
          <a:p>
            <a:r>
              <a:rPr lang="en-US" sz="2600" dirty="0"/>
              <a:t>Parent Portal – From parenting resources to literacy programs</a:t>
            </a:r>
          </a:p>
        </p:txBody>
      </p:sp>
    </p:spTree>
    <p:extLst>
      <p:ext uri="{BB962C8B-B14F-4D97-AF65-F5344CB8AC3E}">
        <p14:creationId xmlns:p14="http://schemas.microsoft.com/office/powerpoint/2010/main" val="421615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Parent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0668"/>
          </a:xfrm>
        </p:spPr>
        <p:txBody>
          <a:bodyPr>
            <a:normAutofit/>
          </a:bodyPr>
          <a:lstStyle/>
          <a:p>
            <a:r>
              <a:rPr lang="en-US" sz="3200" dirty="0"/>
              <a:t>Parent specific databases that provide information regarding various topics of interest to parents</a:t>
            </a:r>
          </a:p>
          <a:p>
            <a:pPr lvl="1"/>
            <a:r>
              <a:rPr lang="en-US" sz="2800" dirty="0"/>
              <a:t>Includes resources for working with neuro-diverse                      and learning-disabled students</a:t>
            </a:r>
          </a:p>
          <a:p>
            <a:pPr lvl="1"/>
            <a:r>
              <a:rPr lang="en-US" sz="2800" dirty="0"/>
              <a:t>Includes toy guide</a:t>
            </a:r>
          </a:p>
          <a:p>
            <a:pPr lvl="1"/>
            <a:r>
              <a:rPr lang="en-US" sz="2800" dirty="0"/>
              <a:t>Includes family and health education</a:t>
            </a:r>
          </a:p>
          <a:p>
            <a:pPr lvl="1"/>
            <a:endParaRPr lang="en-US" sz="2400" dirty="0"/>
          </a:p>
        </p:txBody>
      </p:sp>
      <p:pic>
        <p:nvPicPr>
          <p:cNvPr id="7170" name="Picture 2" descr="East Baton Rouge Parish Library| image: Parenting Resour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86" y="3637701"/>
            <a:ext cx="2068831" cy="20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8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6361436" cy="1303867"/>
          </a:xfrm>
        </p:spPr>
        <p:txBody>
          <a:bodyPr/>
          <a:lstStyle/>
          <a:p>
            <a:r>
              <a:rPr lang="en-US" b="1" dirty="0"/>
              <a:t>Digital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181252" cy="3681309"/>
          </a:xfrm>
        </p:spPr>
        <p:txBody>
          <a:bodyPr numCol="2">
            <a:normAutofit lnSpcReduction="10000"/>
          </a:bodyPr>
          <a:lstStyle/>
          <a:p>
            <a:pPr lvl="0">
              <a:lnSpc>
                <a:spcPct val="110000"/>
              </a:lnSpc>
              <a:spcAft>
                <a:spcPts val="200"/>
              </a:spcAft>
            </a:pPr>
            <a:r>
              <a:rPr lang="en-US" sz="3200" b="1" dirty="0">
                <a:solidFill>
                  <a:srgbClr val="C00000"/>
                </a:solidFill>
                <a:cs typeface="Aharoni" panose="02010803020104030203" pitchFamily="2" charset="-79"/>
              </a:rPr>
              <a:t>FREE TUTORING!!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300" dirty="0">
                <a:solidFill>
                  <a:schemeClr val="tx1"/>
                </a:solidFill>
                <a:cs typeface="Aharoni" panose="02010803020104030203" pitchFamily="2" charset="-79"/>
              </a:rPr>
              <a:t>Online, live chat for tutoring in any subject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300" dirty="0">
                <a:solidFill>
                  <a:schemeClr val="tx1"/>
                </a:solidFill>
                <a:cs typeface="Aharoni" panose="02010803020104030203" pitchFamily="2" charset="-79"/>
              </a:rPr>
              <a:t>24/7 Resources for test prep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300" dirty="0">
                <a:solidFill>
                  <a:schemeClr val="tx1"/>
                </a:solidFill>
                <a:cs typeface="Aharoni" panose="02010803020104030203" pitchFamily="2" charset="-79"/>
              </a:rPr>
              <a:t>Open 10 am -12 am, 7 days a week in English and Spanish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  <a:cs typeface="Aharoni" panose="02010803020104030203" pitchFamily="2" charset="-79"/>
              </a:rPr>
              <a:t>Tutoring in Vietnamese is also available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endParaRPr lang="en-US" sz="23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endParaRPr lang="en-US" sz="23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300" dirty="0">
                <a:solidFill>
                  <a:schemeClr val="tx1"/>
                </a:solidFill>
                <a:cs typeface="Aharoni" panose="02010803020104030203" pitchFamily="2" charset="-79"/>
              </a:rPr>
              <a:t>Tutors are actual teachers - Vetted by the Tutor.com company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300" dirty="0">
                <a:solidFill>
                  <a:schemeClr val="tx1"/>
                </a:solidFill>
                <a:cs typeface="Aharoni" panose="02010803020104030203" pitchFamily="2" charset="-79"/>
              </a:rPr>
              <a:t>Princeton Review ACT/SAT essentials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300" dirty="0">
                <a:solidFill>
                  <a:schemeClr val="tx1"/>
                </a:solidFill>
                <a:cs typeface="Aharoni" panose="02010803020104030203" pitchFamily="2" charset="-79"/>
              </a:rPr>
              <a:t>Essay and </a:t>
            </a:r>
            <a:r>
              <a:rPr lang="en-US" sz="2300" b="1" u="sng" dirty="0">
                <a:solidFill>
                  <a:schemeClr val="tx1"/>
                </a:solidFill>
                <a:cs typeface="Aharoni" panose="02010803020104030203" pitchFamily="2" charset="-79"/>
              </a:rPr>
              <a:t>Resume drop-off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300" dirty="0">
                <a:solidFill>
                  <a:schemeClr val="tx1"/>
                </a:solidFill>
                <a:cs typeface="Aharoni" panose="02010803020104030203" pitchFamily="2" charset="-79"/>
              </a:rPr>
              <a:t>Math drop-off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300" dirty="0">
                <a:solidFill>
                  <a:schemeClr val="tx1"/>
                </a:solidFill>
                <a:cs typeface="Aharoni" panose="02010803020104030203" pitchFamily="2" charset="-79"/>
              </a:rPr>
              <a:t>Audio capabilities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u="sng" dirty="0">
                <a:solidFill>
                  <a:srgbClr val="FF0000"/>
                </a:solidFill>
                <a:cs typeface="Aharoni" panose="02010803020104030203" pitchFamily="2" charset="-79"/>
              </a:rPr>
              <a:t>Help for college students and adults, too!</a:t>
            </a:r>
          </a:p>
          <a:p>
            <a:endParaRPr lang="en-US" dirty="0"/>
          </a:p>
        </p:txBody>
      </p:sp>
      <p:pic>
        <p:nvPicPr>
          <p:cNvPr id="4" name="Picture 2" descr="Homework Louisiana: Free Tutoring and Study He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38" y="704915"/>
            <a:ext cx="3325294" cy="16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11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b42611-aef2-42d8-9505-69c8f5f0253d" xsi:nil="true"/>
    <g4525c811b2b41188d8a6084deb69d4c xmlns="9ab42611-aef2-42d8-9505-69c8f5f0253d">
      <Terms xmlns="http://schemas.microsoft.com/office/infopath/2007/PartnerControls"/>
    </g4525c811b2b41188d8a6084deb69d4c>
    <DocumentDescription xmlns="9ab42611-aef2-42d8-9505-69c8f5f0253d" xsi:nil="true"/>
    <WebPartDisplay xmlns="9ab42611-aef2-42d8-9505-69c8f5f0253d">true</WebPartDisplay>
    <lcf76f155ced4ddcb4097134ff3c332f xmlns="216f0d4d-e47a-4aaa-9959-d31ebfc4bcf9">
      <Terms xmlns="http://schemas.microsoft.com/office/infopath/2007/PartnerControls"/>
    </lcf76f155ced4ddcb4097134ff3c332f>
    <SortOrder xmlns="9ab42611-aef2-42d8-9505-69c8f5f025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hubley Department Document" ma:contentTypeID="0x0101005065DFB31EEF7D43A782806CA8E50A1500ACA2935823DEA5489EC1E6AC305E29AC" ma:contentTypeVersion="26" ma:contentTypeDescription="" ma:contentTypeScope="" ma:versionID="de4ab0934fdd78cc96a32fff12329a8f">
  <xsd:schema xmlns:xsd="http://www.w3.org/2001/XMLSchema" xmlns:xs="http://www.w3.org/2001/XMLSchema" xmlns:p="http://schemas.microsoft.com/office/2006/metadata/properties" xmlns:ns2="9ab42611-aef2-42d8-9505-69c8f5f0253d" xmlns:ns3="216f0d4d-e47a-4aaa-9959-d31ebfc4bcf9" targetNamespace="http://schemas.microsoft.com/office/2006/metadata/properties" ma:root="true" ma:fieldsID="8747d61eb988aff8ea022d3ff65d2e5e" ns2:_="" ns3:_="">
    <xsd:import namespace="9ab42611-aef2-42d8-9505-69c8f5f0253d"/>
    <xsd:import namespace="216f0d4d-e47a-4aaa-9959-d31ebfc4bcf9"/>
    <xsd:element name="properties">
      <xsd:complexType>
        <xsd:sequence>
          <xsd:element name="documentManagement">
            <xsd:complexType>
              <xsd:all>
                <xsd:element ref="ns2:DocumentDescription" minOccurs="0"/>
                <xsd:element ref="ns2:g4525c811b2b41188d8a6084deb69d4c" minOccurs="0"/>
                <xsd:element ref="ns2:SortOrder" minOccurs="0"/>
                <xsd:element ref="ns2:TaxCatchAll" minOccurs="0"/>
                <xsd:element ref="ns2:TaxCatchAllLabel" minOccurs="0"/>
                <xsd:element ref="ns2:WebPartDisplay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lcf76f155ced4ddcb4097134ff3c332f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42611-aef2-42d8-9505-69c8f5f0253d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8" nillable="true" ma:displayName="Document Description" ma:format="Dropdown" ma:internalName="DocumentDescription">
      <xsd:simpleType>
        <xsd:restriction base="dms:Text">
          <xsd:maxLength value="255"/>
        </xsd:restriction>
      </xsd:simpleType>
    </xsd:element>
    <xsd:element name="g4525c811b2b41188d8a6084deb69d4c" ma:index="9" nillable="true" ma:taxonomy="true" ma:internalName="g4525c811b2b41188d8a6084deb69d4c" ma:taxonomyFieldName="Tags" ma:displayName="Tags" ma:readOnly="false" ma:fieldId="{04525c81-1b2b-4118-8d8a-6084deb69d4c}" ma:taxonomyMulti="true" ma:sspId="aefa8853-3942-409a-a8fd-a65895514544" ma:termSetId="47be5e33-2ebf-4fad-b751-d796c64fd2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rtOrder" ma:index="10" nillable="true" ma:displayName="Sort Order" ma:decimals="0" ma:internalName="SortOrder" ma:readOnly="false" ma:percentage="FALSE">
      <xsd:simpleType>
        <xsd:restriction base="dms:Number"/>
      </xsd:simpleType>
    </xsd:element>
    <xsd:element name="TaxCatchAll" ma:index="11" nillable="true" ma:displayName="Taxonomy Catch All Column" ma:hidden="true" ma:list="{006683d5-e7fa-4638-bd49-46c99579bb68}" ma:internalName="TaxCatchAll" ma:readOnly="false" ma:showField="CatchAllData" ma:web="9ab42611-aef2-42d8-9505-69c8f5f025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006683d5-e7fa-4638-bd49-46c99579bb68}" ma:internalName="TaxCatchAllLabel" ma:readOnly="true" ma:showField="CatchAllDataLabel" ma:web="9ab42611-aef2-42d8-9505-69c8f5f025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ebPartDisplay" ma:index="13" nillable="true" ma:displayName="Web Part Display" ma:default="1" ma:internalName="WebPartDisplay" ma:readOnly="false">
      <xsd:simpleType>
        <xsd:restriction base="dms:Boolean"/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f0d4d-e47a-4aaa-9959-d31ebfc4b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aefa8853-3942-409a-a8fd-a658955145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78EE84-6D34-4577-A40F-DAFCCD6BEAF4}">
  <ds:schemaRefs>
    <ds:schemaRef ds:uri="http://schemas.microsoft.com/office/2006/metadata/properties"/>
    <ds:schemaRef ds:uri="http://schemas.microsoft.com/office/infopath/2007/PartnerControls"/>
    <ds:schemaRef ds:uri="9ab42611-aef2-42d8-9505-69c8f5f0253d"/>
    <ds:schemaRef ds:uri="216f0d4d-e47a-4aaa-9959-d31ebfc4bcf9"/>
  </ds:schemaRefs>
</ds:datastoreItem>
</file>

<file path=customXml/itemProps2.xml><?xml version="1.0" encoding="utf-8"?>
<ds:datastoreItem xmlns:ds="http://schemas.openxmlformats.org/officeDocument/2006/customXml" ds:itemID="{730CB81C-CB7B-4FF0-82D3-3B69A41FA3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EC9E3-0639-4A40-ABD3-42209149B2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b42611-aef2-42d8-9505-69c8f5f0253d"/>
    <ds:schemaRef ds:uri="216f0d4d-e47a-4aaa-9959-d31ebfc4b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1592</TotalTime>
  <Words>3981</Words>
  <Application>Microsoft Office PowerPoint</Application>
  <PresentationFormat>Widescreen</PresentationFormat>
  <Paragraphs>628</Paragraphs>
  <Slides>44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Aharoni</vt:lpstr>
      <vt:lpstr>Arial</vt:lpstr>
      <vt:lpstr>Calibri</vt:lpstr>
      <vt:lpstr>Century Gothic</vt:lpstr>
      <vt:lpstr>Courier New</vt:lpstr>
      <vt:lpstr>Garamond</vt:lpstr>
      <vt:lpstr>Organic</vt:lpstr>
      <vt:lpstr>Youth Resources for                Adult Services 2025</vt:lpstr>
      <vt:lpstr>Library Collection &amp; Resources</vt:lpstr>
      <vt:lpstr>Sensory Sensitivity</vt:lpstr>
      <vt:lpstr>Library Card Categories (0 to 17)</vt:lpstr>
      <vt:lpstr>Children's Programming Materials</vt:lpstr>
      <vt:lpstr>Children's Programming Materials</vt:lpstr>
      <vt:lpstr>Kids’ Page</vt:lpstr>
      <vt:lpstr>Parent Portal</vt:lpstr>
      <vt:lpstr>Digital Resources</vt:lpstr>
      <vt:lpstr>Children’s Digital Resources Going Away</vt:lpstr>
      <vt:lpstr>Children’s Digital Resources</vt:lpstr>
      <vt:lpstr>Children’s Digital Resources</vt:lpstr>
      <vt:lpstr>Children’s Digital Resources</vt:lpstr>
      <vt:lpstr>Children’s Digital Resources</vt:lpstr>
      <vt:lpstr>Children’s Digital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Teen Page</vt:lpstr>
      <vt:lpstr>Digital Resources</vt:lpstr>
      <vt:lpstr>Digital Resources</vt:lpstr>
      <vt:lpstr>Digital Resources</vt:lpstr>
      <vt:lpstr>Digital Resources</vt:lpstr>
      <vt:lpstr>Digital Resources</vt:lpstr>
      <vt:lpstr>PowerPoint Presentation</vt:lpstr>
      <vt:lpstr>PowerPoint Presentation</vt:lpstr>
      <vt:lpstr>Digital Resources</vt:lpstr>
      <vt:lpstr>Digital Resources</vt:lpstr>
      <vt:lpstr>Digital Resources</vt:lpstr>
      <vt:lpstr>Digital Resources</vt:lpstr>
      <vt:lpstr>Digital Resources</vt:lpstr>
      <vt:lpstr>Digital Resources - Coding</vt:lpstr>
      <vt:lpstr>Digital Resources</vt:lpstr>
      <vt:lpstr>Digital Resources</vt:lpstr>
      <vt:lpstr>Digital Resources</vt:lpstr>
      <vt:lpstr>Digital Resources</vt:lpstr>
      <vt:lpstr>Digital Resources</vt:lpstr>
      <vt:lpstr>Additional Digital Resources</vt:lpstr>
      <vt:lpstr>Language Learning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Resources for Adult Services</dc:title>
  <dc:creator>Tara Dearing</dc:creator>
  <cp:lastModifiedBy>Tara Dearing</cp:lastModifiedBy>
  <cp:revision>103</cp:revision>
  <dcterms:created xsi:type="dcterms:W3CDTF">2025-03-26T18:17:47Z</dcterms:created>
  <dcterms:modified xsi:type="dcterms:W3CDTF">2025-04-16T16:48:18Z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0x0101005065DFB31EEF7D43A782806CA8E50A1500ACA2935823DEA5489EC1E6AC305E29AC</vt:lpwstr>
  </property>
  <property fmtid="{D5CDD505-2E9C-101B-9397-08002B2CF9AE}" pid="3" name="MediaServiceImageTags">
    <vt:lpwstr/>
  </property>
  <property fmtid="{D5CDD505-2E9C-101B-9397-08002B2CF9AE}" pid="4" name="Tags">
    <vt:lpwstr/>
  </property>
</Properties>
</file>