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91" r:id="rId3"/>
    <p:sldId id="298" r:id="rId4"/>
    <p:sldId id="300" r:id="rId5"/>
    <p:sldId id="292" r:id="rId6"/>
    <p:sldId id="296" r:id="rId7"/>
    <p:sldId id="286" r:id="rId8"/>
    <p:sldId id="289" r:id="rId9"/>
    <p:sldId id="290" r:id="rId10"/>
    <p:sldId id="299" r:id="rId11"/>
    <p:sldId id="295" r:id="rId12"/>
    <p:sldId id="288" r:id="rId13"/>
    <p:sldId id="294" r:id="rId14"/>
    <p:sldId id="287" r:id="rId15"/>
    <p:sldId id="297" r:id="rId16"/>
    <p:sldId id="293" r:id="rId17"/>
    <p:sldId id="257" r:id="rId18"/>
    <p:sldId id="271" r:id="rId19"/>
    <p:sldId id="272" r:id="rId20"/>
    <p:sldId id="273" r:id="rId21"/>
    <p:sldId id="274" r:id="rId22"/>
    <p:sldId id="275" r:id="rId23"/>
    <p:sldId id="259" r:id="rId24"/>
    <p:sldId id="277" r:id="rId25"/>
    <p:sldId id="280" r:id="rId26"/>
    <p:sldId id="281" r:id="rId27"/>
    <p:sldId id="282" r:id="rId28"/>
    <p:sldId id="279" r:id="rId29"/>
    <p:sldId id="278" r:id="rId30"/>
    <p:sldId id="283" r:id="rId31"/>
    <p:sldId id="284" r:id="rId32"/>
    <p:sldId id="260" r:id="rId33"/>
    <p:sldId id="261" r:id="rId34"/>
    <p:sldId id="263" r:id="rId35"/>
    <p:sldId id="264" r:id="rId36"/>
    <p:sldId id="267" r:id="rId37"/>
    <p:sldId id="265" r:id="rId38"/>
    <p:sldId id="26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63488" autoAdjust="0"/>
  </p:normalViewPr>
  <p:slideViewPr>
    <p:cSldViewPr snapToGrid="0">
      <p:cViewPr varScale="1">
        <p:scale>
          <a:sx n="68" d="100"/>
          <a:sy n="68" d="100"/>
        </p:scale>
        <p:origin x="15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DFF7C-EC36-4B39-A9D5-2CA1B80E155B}"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E2228-32B5-4061-9E46-990132BB1B6F}" type="slidenum">
              <a:rPr lang="en-US" smtClean="0"/>
              <a:t>‹#›</a:t>
            </a:fld>
            <a:endParaRPr lang="en-US"/>
          </a:p>
        </p:txBody>
      </p:sp>
    </p:spTree>
    <p:extLst>
      <p:ext uri="{BB962C8B-B14F-4D97-AF65-F5344CB8AC3E}">
        <p14:creationId xmlns:p14="http://schemas.microsoft.com/office/powerpoint/2010/main" val="2672263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ChatGPT</a:t>
            </a:r>
            <a:r>
              <a:rPr lang="en-US" baseline="0" dirty="0" smtClean="0"/>
              <a:t> did a terrible job with this! But it took 2 seconds.</a:t>
            </a:r>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2</a:t>
            </a:fld>
            <a:endParaRPr lang="en-US"/>
          </a:p>
        </p:txBody>
      </p:sp>
    </p:spTree>
    <p:extLst>
      <p:ext uri="{BB962C8B-B14F-4D97-AF65-F5344CB8AC3E}">
        <p14:creationId xmlns:p14="http://schemas.microsoft.com/office/powerpoint/2010/main" val="90762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https://neurosciencenews.com/social-media-behavior-misinformation-23752/</a:t>
            </a:r>
          </a:p>
          <a:p>
            <a:r>
              <a:rPr lang="en-US" dirty="0" smtClean="0"/>
              <a:t>Go incognito</a:t>
            </a:r>
          </a:p>
          <a:p>
            <a:r>
              <a:rPr lang="en-US" dirty="0" smtClean="0"/>
              <a:t>Like everything</a:t>
            </a:r>
          </a:p>
          <a:p>
            <a:r>
              <a:rPr lang="en-US" dirty="0" smtClean="0"/>
              <a:t>Turn off</a:t>
            </a:r>
            <a:r>
              <a:rPr lang="en-US" baseline="0" dirty="0" smtClean="0"/>
              <a:t> curated feed</a:t>
            </a:r>
          </a:p>
          <a:p>
            <a:r>
              <a:rPr lang="en-US" baseline="0" dirty="0" smtClean="0"/>
              <a:t>Don’t click on links</a:t>
            </a:r>
          </a:p>
          <a:p>
            <a:r>
              <a:rPr lang="en-US" dirty="0" smtClean="0"/>
              <a:t>This means algorithms amplify the very information humans are biased to learn from, and they can oversaturate social media feeds with what the researchers call Prestigious, </a:t>
            </a:r>
            <a:r>
              <a:rPr lang="en-US" dirty="0" err="1" smtClean="0"/>
              <a:t>Ingroup</a:t>
            </a:r>
            <a:r>
              <a:rPr lang="en-US" dirty="0" smtClean="0"/>
              <a:t>, Moral, and Emotional (PRIME) information, regardless of the content’s accuracy or representativeness of a group’s opinions.</a:t>
            </a:r>
          </a:p>
          <a:p>
            <a:endParaRPr lang="en-US" dirty="0" smtClean="0"/>
          </a:p>
          <a:p>
            <a:r>
              <a:rPr lang="en-US" dirty="0" smtClean="0"/>
              <a:t>As a result, extreme political content or controversial topics are more likely to be amplified, and if users are not exposed to outside opinions, they might find themselves with a false understanding of the majority opinion of different groups.</a:t>
            </a:r>
          </a:p>
          <a:p>
            <a:endParaRPr lang="en-US" dirty="0" smtClean="0"/>
          </a:p>
          <a:p>
            <a:r>
              <a:rPr lang="en-US" dirty="0" smtClean="0"/>
              <a:t>Anti-immigration feed, click</a:t>
            </a:r>
            <a:r>
              <a:rPr lang="en-US" baseline="0" dirty="0" smtClean="0"/>
              <a:t> on a story and you get more of the same.</a:t>
            </a:r>
          </a:p>
          <a:p>
            <a:r>
              <a:rPr lang="en-US" baseline="0" dirty="0" smtClean="0"/>
              <a:t>People online versus how they are in public. It’s anonymous.</a:t>
            </a:r>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16</a:t>
            </a:fld>
            <a:endParaRPr lang="en-US"/>
          </a:p>
        </p:txBody>
      </p:sp>
    </p:spTree>
    <p:extLst>
      <p:ext uri="{BB962C8B-B14F-4D97-AF65-F5344CB8AC3E}">
        <p14:creationId xmlns:p14="http://schemas.microsoft.com/office/powerpoint/2010/main" val="2050253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https://www.cnet.com/pictures/ai-or-not-ai-can-you-spot-the-real-photos/</a:t>
            </a:r>
          </a:p>
        </p:txBody>
      </p:sp>
      <p:sp>
        <p:nvSpPr>
          <p:cNvPr id="4" name="Slide Number Placeholder 3"/>
          <p:cNvSpPr>
            <a:spLocks noGrp="1"/>
          </p:cNvSpPr>
          <p:nvPr>
            <p:ph type="sldNum" sz="quarter" idx="10"/>
          </p:nvPr>
        </p:nvSpPr>
        <p:spPr/>
        <p:txBody>
          <a:bodyPr/>
          <a:lstStyle/>
          <a:p>
            <a:fld id="{E23E2228-32B5-4061-9E46-990132BB1B6F}" type="slidenum">
              <a:rPr lang="en-US" smtClean="0"/>
              <a:t>23</a:t>
            </a:fld>
            <a:endParaRPr lang="en-US"/>
          </a:p>
        </p:txBody>
      </p:sp>
    </p:spTree>
    <p:extLst>
      <p:ext uri="{BB962C8B-B14F-4D97-AF65-F5344CB8AC3E}">
        <p14:creationId xmlns:p14="http://schemas.microsoft.com/office/powerpoint/2010/main" val="223405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24</a:t>
            </a:fld>
            <a:endParaRPr lang="en-US"/>
          </a:p>
        </p:txBody>
      </p:sp>
    </p:spTree>
    <p:extLst>
      <p:ext uri="{BB962C8B-B14F-4D97-AF65-F5344CB8AC3E}">
        <p14:creationId xmlns:p14="http://schemas.microsoft.com/office/powerpoint/2010/main" val="222411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25</a:t>
            </a:fld>
            <a:endParaRPr lang="en-US"/>
          </a:p>
        </p:txBody>
      </p:sp>
    </p:spTree>
    <p:extLst>
      <p:ext uri="{BB962C8B-B14F-4D97-AF65-F5344CB8AC3E}">
        <p14:creationId xmlns:p14="http://schemas.microsoft.com/office/powerpoint/2010/main" val="3184138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26</a:t>
            </a:fld>
            <a:endParaRPr lang="en-US"/>
          </a:p>
        </p:txBody>
      </p:sp>
    </p:spTree>
    <p:extLst>
      <p:ext uri="{BB962C8B-B14F-4D97-AF65-F5344CB8AC3E}">
        <p14:creationId xmlns:p14="http://schemas.microsoft.com/office/powerpoint/2010/main" val="2313302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27</a:t>
            </a:fld>
            <a:endParaRPr lang="en-US"/>
          </a:p>
        </p:txBody>
      </p:sp>
    </p:spTree>
    <p:extLst>
      <p:ext uri="{BB962C8B-B14F-4D97-AF65-F5344CB8AC3E}">
        <p14:creationId xmlns:p14="http://schemas.microsoft.com/office/powerpoint/2010/main" val="315111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23E2228-32B5-4061-9E46-990132BB1B6F}" type="slidenum">
              <a:rPr lang="en-US" smtClean="0"/>
              <a:t>28</a:t>
            </a:fld>
            <a:endParaRPr lang="en-US"/>
          </a:p>
        </p:txBody>
      </p:sp>
    </p:spTree>
    <p:extLst>
      <p:ext uri="{BB962C8B-B14F-4D97-AF65-F5344CB8AC3E}">
        <p14:creationId xmlns:p14="http://schemas.microsoft.com/office/powerpoint/2010/main" val="1521677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29</a:t>
            </a:fld>
            <a:endParaRPr lang="en-US"/>
          </a:p>
        </p:txBody>
      </p:sp>
    </p:spTree>
    <p:extLst>
      <p:ext uri="{BB962C8B-B14F-4D97-AF65-F5344CB8AC3E}">
        <p14:creationId xmlns:p14="http://schemas.microsoft.com/office/powerpoint/2010/main" val="1643233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30</a:t>
            </a:fld>
            <a:endParaRPr lang="en-US"/>
          </a:p>
        </p:txBody>
      </p:sp>
    </p:spTree>
    <p:extLst>
      <p:ext uri="{BB962C8B-B14F-4D97-AF65-F5344CB8AC3E}">
        <p14:creationId xmlns:p14="http://schemas.microsoft.com/office/powerpoint/2010/main" val="868290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31</a:t>
            </a:fld>
            <a:endParaRPr lang="en-US"/>
          </a:p>
        </p:txBody>
      </p:sp>
    </p:spTree>
    <p:extLst>
      <p:ext uri="{BB962C8B-B14F-4D97-AF65-F5344CB8AC3E}">
        <p14:creationId xmlns:p14="http://schemas.microsoft.com/office/powerpoint/2010/main" val="2401750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https://guides.lib.uchicago.edu/misinformation</a:t>
            </a:r>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5</a:t>
            </a:fld>
            <a:endParaRPr lang="en-US"/>
          </a:p>
        </p:txBody>
      </p:sp>
    </p:spTree>
    <p:extLst>
      <p:ext uri="{BB962C8B-B14F-4D97-AF65-F5344CB8AC3E}">
        <p14:creationId xmlns:p14="http://schemas.microsoft.com/office/powerpoint/2010/main" val="1688185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33</a:t>
            </a:fld>
            <a:endParaRPr lang="en-US"/>
          </a:p>
        </p:txBody>
      </p:sp>
    </p:spTree>
    <p:extLst>
      <p:ext uri="{BB962C8B-B14F-4D97-AF65-F5344CB8AC3E}">
        <p14:creationId xmlns:p14="http://schemas.microsoft.com/office/powerpoint/2010/main" val="3411762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34</a:t>
            </a:fld>
            <a:endParaRPr lang="en-US"/>
          </a:p>
        </p:txBody>
      </p:sp>
    </p:spTree>
    <p:extLst>
      <p:ext uri="{BB962C8B-B14F-4D97-AF65-F5344CB8AC3E}">
        <p14:creationId xmlns:p14="http://schemas.microsoft.com/office/powerpoint/2010/main" val="1581559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35</a:t>
            </a:fld>
            <a:endParaRPr lang="en-US"/>
          </a:p>
        </p:txBody>
      </p:sp>
    </p:spTree>
    <p:extLst>
      <p:ext uri="{BB962C8B-B14F-4D97-AF65-F5344CB8AC3E}">
        <p14:creationId xmlns:p14="http://schemas.microsoft.com/office/powerpoint/2010/main" val="1888016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36</a:t>
            </a:fld>
            <a:endParaRPr lang="en-US"/>
          </a:p>
        </p:txBody>
      </p:sp>
    </p:spTree>
    <p:extLst>
      <p:ext uri="{BB962C8B-B14F-4D97-AF65-F5344CB8AC3E}">
        <p14:creationId xmlns:p14="http://schemas.microsoft.com/office/powerpoint/2010/main" val="1886749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37</a:t>
            </a:fld>
            <a:endParaRPr lang="en-US"/>
          </a:p>
        </p:txBody>
      </p:sp>
    </p:spTree>
    <p:extLst>
      <p:ext uri="{BB962C8B-B14F-4D97-AF65-F5344CB8AC3E}">
        <p14:creationId xmlns:p14="http://schemas.microsoft.com/office/powerpoint/2010/main" val="3370935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Clickbait,</a:t>
            </a:r>
            <a:endParaRPr lang="en-US" baseline="0" dirty="0" smtClean="0"/>
          </a:p>
          <a:p>
            <a:r>
              <a:rPr lang="en-US" baseline="0" dirty="0" smtClean="0"/>
              <a:t>We want to be the first to share something, so tendency to rush</a:t>
            </a:r>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7</a:t>
            </a:fld>
            <a:endParaRPr lang="en-US"/>
          </a:p>
        </p:txBody>
      </p:sp>
    </p:spTree>
    <p:extLst>
      <p:ext uri="{BB962C8B-B14F-4D97-AF65-F5344CB8AC3E}">
        <p14:creationId xmlns:p14="http://schemas.microsoft.com/office/powerpoint/2010/main" val="4210948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9</a:t>
            </a:fld>
            <a:endParaRPr lang="en-US"/>
          </a:p>
        </p:txBody>
      </p:sp>
    </p:spTree>
    <p:extLst>
      <p:ext uri="{BB962C8B-B14F-4D97-AF65-F5344CB8AC3E}">
        <p14:creationId xmlns:p14="http://schemas.microsoft.com/office/powerpoint/2010/main" val="4137136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can be wrong and pull fake articles as fact.</a:t>
            </a:r>
          </a:p>
          <a:p>
            <a:r>
              <a:rPr lang="en-US" dirty="0" smtClean="0"/>
              <a:t>Poor search terms can result in poor answers. Think</a:t>
            </a:r>
            <a:r>
              <a:rPr lang="en-US" baseline="0" dirty="0" smtClean="0"/>
              <a:t> about the problems that patrons have with asking us questions, what they ask vs what they really mean.</a:t>
            </a:r>
          </a:p>
          <a:p>
            <a:r>
              <a:rPr lang="en-US" dirty="0" smtClean="0"/>
              <a:t>cannot replace the expertise and critical thinking of librarians, it can serve to greatly complement their work.</a:t>
            </a:r>
          </a:p>
          <a:p>
            <a:r>
              <a:rPr lang="en-US" dirty="0" smtClean="0"/>
              <a:t>https://hdsr.mitpress.mit.edu/pub/qh3dbdm9#n8c9ud4ts72 In other scenarios, there is significant bias. When we asked GPT-4 to suggest five books for a 14-year-old boy, it responded with The Hobbit by J.R.R. Tolkien, Harry Potter by J. K. Rowling, Percy Jackson &amp; The Olympians: The Lightning Thief by Rick Riordan, </a:t>
            </a:r>
            <a:r>
              <a:rPr lang="en-US" dirty="0" err="1" smtClean="0"/>
              <a:t>Eragon</a:t>
            </a:r>
            <a:r>
              <a:rPr lang="en-US" dirty="0" smtClean="0"/>
              <a:t> by Christopher </a:t>
            </a:r>
            <a:r>
              <a:rPr lang="en-US" dirty="0" err="1" smtClean="0"/>
              <a:t>Paolini</a:t>
            </a:r>
            <a:r>
              <a:rPr lang="en-US" dirty="0" smtClean="0"/>
              <a:t>, and The Maze Runner by James </a:t>
            </a:r>
            <a:r>
              <a:rPr lang="en-US" dirty="0" err="1" smtClean="0"/>
              <a:t>Dashner</a:t>
            </a:r>
            <a:r>
              <a:rPr lang="en-US" dirty="0" smtClean="0"/>
              <a:t>. In contrast, when we asked GPT-4 to suggest five books for a 14-year-old girl, the results were notably different and highly gendered: Anne of Green Gables by L. M. Montgomery, The Hunger Games by Suzanne Collins, Ella Enchanted by Gail Carson Levine, I Am Malala: How One Girl Stood Up for Education and Changed the World by Malala Yousafzai, and The House with Chicken Legs by Sophie Anderson. Book suggestions distinguish male and female readers according to common stereotypes.</a:t>
            </a:r>
          </a:p>
          <a:p>
            <a:endParaRPr lang="en-US" dirty="0" smtClean="0"/>
          </a:p>
          <a:p>
            <a:r>
              <a:rPr lang="en-US" dirty="0" smtClean="0"/>
              <a:t>Price, the more you pay the better the</a:t>
            </a:r>
            <a:r>
              <a:rPr lang="en-US" baseline="0" dirty="0" smtClean="0"/>
              <a:t> information and models you have access to: $0, $20, $200</a:t>
            </a:r>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11</a:t>
            </a:fld>
            <a:endParaRPr lang="en-US"/>
          </a:p>
        </p:txBody>
      </p:sp>
    </p:spTree>
    <p:extLst>
      <p:ext uri="{BB962C8B-B14F-4D97-AF65-F5344CB8AC3E}">
        <p14:creationId xmlns:p14="http://schemas.microsoft.com/office/powerpoint/2010/main" val="265210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Hands are tricky</a:t>
            </a:r>
          </a:p>
          <a:p>
            <a:r>
              <a:rPr lang="en-US" dirty="0" smtClean="0"/>
              <a:t>Weird facial expressions, eye too big</a:t>
            </a:r>
          </a:p>
          <a:p>
            <a:r>
              <a:rPr lang="en-US" dirty="0" smtClean="0"/>
              <a:t>Details-shadows-reflections-physical laws</a:t>
            </a:r>
          </a:p>
          <a:p>
            <a:r>
              <a:rPr lang="en-US" dirty="0" smtClean="0"/>
              <a:t>AI</a:t>
            </a:r>
            <a:r>
              <a:rPr lang="en-US" baseline="0" dirty="0" smtClean="0"/>
              <a:t> has a hard time with text</a:t>
            </a:r>
          </a:p>
          <a:p>
            <a:r>
              <a:rPr lang="en-US" baseline="0" dirty="0" smtClean="0"/>
              <a:t>Too smooth-filter or fake. Whole other issue</a:t>
            </a:r>
          </a:p>
          <a:p>
            <a:r>
              <a:rPr lang="en-US" baseline="0" dirty="0" err="1" smtClean="0"/>
              <a:t>Deepfake</a:t>
            </a:r>
            <a:r>
              <a:rPr lang="en-US" baseline="0" dirty="0" smtClean="0"/>
              <a:t>-video, words and mouth might not sync always</a:t>
            </a:r>
          </a:p>
          <a:p>
            <a:endParaRPr lang="en-US" baseline="0" dirty="0" smtClean="0"/>
          </a:p>
          <a:p>
            <a:r>
              <a:rPr lang="en-US" baseline="0" dirty="0" smtClean="0"/>
              <a:t>In the future we won’t be able to tell</a:t>
            </a:r>
          </a:p>
          <a:p>
            <a:r>
              <a:rPr lang="en-US" baseline="0" dirty="0" smtClean="0"/>
              <a:t>Websites like contentcredentials.org</a:t>
            </a:r>
          </a:p>
          <a:p>
            <a:r>
              <a:rPr lang="en-US" baseline="0" dirty="0" smtClean="0"/>
              <a:t>Look at context, misleading editing.</a:t>
            </a:r>
          </a:p>
          <a:p>
            <a:r>
              <a:rPr lang="en-US" dirty="0" smtClean="0"/>
              <a:t>https://blogs.ncl.ac.uk/subject-support/category/fake-news/</a:t>
            </a:r>
          </a:p>
          <a:p>
            <a:endParaRPr lang="en-US" dirty="0" smtClean="0"/>
          </a:p>
          <a:p>
            <a:r>
              <a:rPr lang="en-US" dirty="0" smtClean="0"/>
              <a:t>Misuse of celebrities,</a:t>
            </a:r>
          </a:p>
          <a:p>
            <a:r>
              <a:rPr lang="en-US" dirty="0" smtClean="0"/>
              <a:t>Tom</a:t>
            </a:r>
            <a:r>
              <a:rPr lang="en-US" baseline="0" dirty="0" smtClean="0"/>
              <a:t> Cruise pushing our millage?</a:t>
            </a:r>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12</a:t>
            </a:fld>
            <a:endParaRPr lang="en-US"/>
          </a:p>
        </p:txBody>
      </p:sp>
    </p:spTree>
    <p:extLst>
      <p:ext uri="{BB962C8B-B14F-4D97-AF65-F5344CB8AC3E}">
        <p14:creationId xmlns:p14="http://schemas.microsoft.com/office/powerpoint/2010/main" val="498238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King of UK </a:t>
            </a:r>
            <a:r>
              <a:rPr lang="en-US" dirty="0" err="1" smtClean="0"/>
              <a:t>talkshows</a:t>
            </a:r>
            <a:r>
              <a:rPr lang="en-US" dirty="0" smtClean="0"/>
              <a:t>, died in 2023 now he’s back talking to real celebrities. </a:t>
            </a:r>
          </a:p>
          <a:p>
            <a:r>
              <a:rPr lang="en-US" dirty="0" smtClean="0"/>
              <a:t>Whole other world of questions about using deceased people, actors musicians.</a:t>
            </a:r>
          </a:p>
          <a:p>
            <a:r>
              <a:rPr lang="en-US" dirty="0" smtClean="0"/>
              <a:t>Star Wars</a:t>
            </a:r>
            <a:r>
              <a:rPr lang="en-US" baseline="0" dirty="0" smtClean="0"/>
              <a:t> using dead actors</a:t>
            </a:r>
          </a:p>
          <a:p>
            <a:r>
              <a:rPr lang="en-US" baseline="0" dirty="0" smtClean="0"/>
              <a:t>Will we finally see Vin Diesel and Elvis Pressley in a movie together?</a:t>
            </a:r>
            <a:endParaRPr lang="en-US" dirty="0" smtClean="0"/>
          </a:p>
          <a:p>
            <a:r>
              <a:rPr lang="en-US" dirty="0" smtClean="0"/>
              <a:t>Deep Fake </a:t>
            </a:r>
            <a:r>
              <a:rPr lang="en-US" dirty="0" err="1" smtClean="0"/>
              <a:t>Neighbour</a:t>
            </a:r>
            <a:r>
              <a:rPr lang="en-US" dirty="0" smtClean="0"/>
              <a:t> Wars Floyd Mayweather and </a:t>
            </a:r>
            <a:r>
              <a:rPr lang="en-US" dirty="0" err="1" smtClean="0"/>
              <a:t>Dua</a:t>
            </a:r>
            <a:r>
              <a:rPr lang="en-US" dirty="0" smtClean="0"/>
              <a:t> </a:t>
            </a:r>
            <a:r>
              <a:rPr lang="en-US" dirty="0" err="1" smtClean="0"/>
              <a:t>Lipa</a:t>
            </a:r>
            <a:r>
              <a:rPr lang="en-US" dirty="0" smtClean="0"/>
              <a:t> are feuding with Matthew </a:t>
            </a:r>
            <a:r>
              <a:rPr lang="en-US" dirty="0" err="1" smtClean="0"/>
              <a:t>McConaughey</a:t>
            </a:r>
            <a:r>
              <a:rPr lang="en-US" dirty="0" smtClean="0"/>
              <a:t> over his big tree. Meanwhile newlyweds Nicki </a:t>
            </a:r>
            <a:r>
              <a:rPr lang="en-US" dirty="0" err="1" smtClean="0"/>
              <a:t>Minaj</a:t>
            </a:r>
            <a:r>
              <a:rPr lang="en-US" dirty="0" smtClean="0"/>
              <a:t> and Tom Holland argue with Mark Zuckerberg about a leak.</a:t>
            </a:r>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13</a:t>
            </a:fld>
            <a:endParaRPr lang="en-US"/>
          </a:p>
        </p:txBody>
      </p:sp>
    </p:spTree>
    <p:extLst>
      <p:ext uri="{BB962C8B-B14F-4D97-AF65-F5344CB8AC3E}">
        <p14:creationId xmlns:p14="http://schemas.microsoft.com/office/powerpoint/2010/main" val="2568471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14</a:t>
            </a:fld>
            <a:endParaRPr lang="en-US"/>
          </a:p>
        </p:txBody>
      </p:sp>
    </p:spTree>
    <p:extLst>
      <p:ext uri="{BB962C8B-B14F-4D97-AF65-F5344CB8AC3E}">
        <p14:creationId xmlns:p14="http://schemas.microsoft.com/office/powerpoint/2010/main" val="3780656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E2228-32B5-4061-9E46-990132BB1B6F}" type="slidenum">
              <a:rPr lang="en-US" smtClean="0"/>
              <a:t>15</a:t>
            </a:fld>
            <a:endParaRPr lang="en-US"/>
          </a:p>
        </p:txBody>
      </p:sp>
    </p:spTree>
    <p:extLst>
      <p:ext uri="{BB962C8B-B14F-4D97-AF65-F5344CB8AC3E}">
        <p14:creationId xmlns:p14="http://schemas.microsoft.com/office/powerpoint/2010/main" val="214128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529568-1212-43F9-AB80-020AD7CCB20D}"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75770-FFB5-40A6-8D5A-07DE57C237D1}" type="slidenum">
              <a:rPr lang="en-US" smtClean="0"/>
              <a:t>‹#›</a:t>
            </a:fld>
            <a:endParaRPr lang="en-US"/>
          </a:p>
        </p:txBody>
      </p:sp>
    </p:spTree>
    <p:extLst>
      <p:ext uri="{BB962C8B-B14F-4D97-AF65-F5344CB8AC3E}">
        <p14:creationId xmlns:p14="http://schemas.microsoft.com/office/powerpoint/2010/main" val="736835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529568-1212-43F9-AB80-020AD7CCB20D}"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75770-FFB5-40A6-8D5A-07DE57C237D1}" type="slidenum">
              <a:rPr lang="en-US" smtClean="0"/>
              <a:t>‹#›</a:t>
            </a:fld>
            <a:endParaRPr lang="en-US"/>
          </a:p>
        </p:txBody>
      </p:sp>
    </p:spTree>
    <p:extLst>
      <p:ext uri="{BB962C8B-B14F-4D97-AF65-F5344CB8AC3E}">
        <p14:creationId xmlns:p14="http://schemas.microsoft.com/office/powerpoint/2010/main" val="3688914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529568-1212-43F9-AB80-020AD7CCB20D}"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75770-FFB5-40A6-8D5A-07DE57C237D1}" type="slidenum">
              <a:rPr lang="en-US" smtClean="0"/>
              <a:t>‹#›</a:t>
            </a:fld>
            <a:endParaRPr lang="en-US"/>
          </a:p>
        </p:txBody>
      </p:sp>
    </p:spTree>
    <p:extLst>
      <p:ext uri="{BB962C8B-B14F-4D97-AF65-F5344CB8AC3E}">
        <p14:creationId xmlns:p14="http://schemas.microsoft.com/office/powerpoint/2010/main" val="162311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529568-1212-43F9-AB80-020AD7CCB20D}"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75770-FFB5-40A6-8D5A-07DE57C237D1}" type="slidenum">
              <a:rPr lang="en-US" smtClean="0"/>
              <a:t>‹#›</a:t>
            </a:fld>
            <a:endParaRPr lang="en-US"/>
          </a:p>
        </p:txBody>
      </p:sp>
    </p:spTree>
    <p:extLst>
      <p:ext uri="{BB962C8B-B14F-4D97-AF65-F5344CB8AC3E}">
        <p14:creationId xmlns:p14="http://schemas.microsoft.com/office/powerpoint/2010/main" val="2834498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C529568-1212-43F9-AB80-020AD7CCB20D}"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75770-FFB5-40A6-8D5A-07DE57C237D1}" type="slidenum">
              <a:rPr lang="en-US" smtClean="0"/>
              <a:t>‹#›</a:t>
            </a:fld>
            <a:endParaRPr lang="en-US"/>
          </a:p>
        </p:txBody>
      </p:sp>
    </p:spTree>
    <p:extLst>
      <p:ext uri="{BB962C8B-B14F-4D97-AF65-F5344CB8AC3E}">
        <p14:creationId xmlns:p14="http://schemas.microsoft.com/office/powerpoint/2010/main" val="3746182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529568-1212-43F9-AB80-020AD7CCB20D}"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75770-FFB5-40A6-8D5A-07DE57C237D1}" type="slidenum">
              <a:rPr lang="en-US" smtClean="0"/>
              <a:t>‹#›</a:t>
            </a:fld>
            <a:endParaRPr lang="en-US"/>
          </a:p>
        </p:txBody>
      </p:sp>
    </p:spTree>
    <p:extLst>
      <p:ext uri="{BB962C8B-B14F-4D97-AF65-F5344CB8AC3E}">
        <p14:creationId xmlns:p14="http://schemas.microsoft.com/office/powerpoint/2010/main" val="3062677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529568-1212-43F9-AB80-020AD7CCB20D}"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75770-FFB5-40A6-8D5A-07DE57C237D1}" type="slidenum">
              <a:rPr lang="en-US" smtClean="0"/>
              <a:t>‹#›</a:t>
            </a:fld>
            <a:endParaRPr lang="en-US"/>
          </a:p>
        </p:txBody>
      </p:sp>
    </p:spTree>
    <p:extLst>
      <p:ext uri="{BB962C8B-B14F-4D97-AF65-F5344CB8AC3E}">
        <p14:creationId xmlns:p14="http://schemas.microsoft.com/office/powerpoint/2010/main" val="420873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529568-1212-43F9-AB80-020AD7CCB20D}"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75770-FFB5-40A6-8D5A-07DE57C237D1}" type="slidenum">
              <a:rPr lang="en-US" smtClean="0"/>
              <a:t>‹#›</a:t>
            </a:fld>
            <a:endParaRPr lang="en-US"/>
          </a:p>
        </p:txBody>
      </p:sp>
    </p:spTree>
    <p:extLst>
      <p:ext uri="{BB962C8B-B14F-4D97-AF65-F5344CB8AC3E}">
        <p14:creationId xmlns:p14="http://schemas.microsoft.com/office/powerpoint/2010/main" val="1698195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529568-1212-43F9-AB80-020AD7CCB20D}"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75770-FFB5-40A6-8D5A-07DE57C237D1}" type="slidenum">
              <a:rPr lang="en-US" smtClean="0"/>
              <a:t>‹#›</a:t>
            </a:fld>
            <a:endParaRPr lang="en-US"/>
          </a:p>
        </p:txBody>
      </p:sp>
    </p:spTree>
    <p:extLst>
      <p:ext uri="{BB962C8B-B14F-4D97-AF65-F5344CB8AC3E}">
        <p14:creationId xmlns:p14="http://schemas.microsoft.com/office/powerpoint/2010/main" val="184490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C529568-1212-43F9-AB80-020AD7CCB20D}"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75770-FFB5-40A6-8D5A-07DE57C237D1}" type="slidenum">
              <a:rPr lang="en-US" smtClean="0"/>
              <a:t>‹#›</a:t>
            </a:fld>
            <a:endParaRPr lang="en-US"/>
          </a:p>
        </p:txBody>
      </p:sp>
    </p:spTree>
    <p:extLst>
      <p:ext uri="{BB962C8B-B14F-4D97-AF65-F5344CB8AC3E}">
        <p14:creationId xmlns:p14="http://schemas.microsoft.com/office/powerpoint/2010/main" val="237655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C529568-1212-43F9-AB80-020AD7CCB20D}"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75770-FFB5-40A6-8D5A-07DE57C237D1}" type="slidenum">
              <a:rPr lang="en-US" smtClean="0"/>
              <a:t>‹#›</a:t>
            </a:fld>
            <a:endParaRPr lang="en-US"/>
          </a:p>
        </p:txBody>
      </p:sp>
    </p:spTree>
    <p:extLst>
      <p:ext uri="{BB962C8B-B14F-4D97-AF65-F5344CB8AC3E}">
        <p14:creationId xmlns:p14="http://schemas.microsoft.com/office/powerpoint/2010/main" val="1269842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29568-1212-43F9-AB80-020AD7CCB20D}" type="datetimeFigureOut">
              <a:rPr lang="en-US" smtClean="0"/>
              <a:t>4/7/2025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75770-FFB5-40A6-8D5A-07DE57C237D1}" type="slidenum">
              <a:rPr lang="en-US" smtClean="0"/>
              <a:t>‹#›</a:t>
            </a:fld>
            <a:endParaRPr lang="en-US"/>
          </a:p>
        </p:txBody>
      </p:sp>
    </p:spTree>
    <p:extLst>
      <p:ext uri="{BB962C8B-B14F-4D97-AF65-F5344CB8AC3E}">
        <p14:creationId xmlns:p14="http://schemas.microsoft.com/office/powerpoint/2010/main" val="2918631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Have I Got News for You</a:t>
            </a:r>
            <a:endParaRPr lang="en-US" dirty="0"/>
          </a:p>
        </p:txBody>
      </p:sp>
      <p:pic>
        <p:nvPicPr>
          <p:cNvPr id="5" name="Content Placeholder 4"/>
          <p:cNvPicPr>
            <a:picLocks noGrp="1" noChangeAspect="1"/>
          </p:cNvPicPr>
          <p:nvPr>
            <p:ph idx="1"/>
          </p:nvPr>
        </p:nvPicPr>
        <p:blipFill>
          <a:blip r:embed="rId2"/>
          <a:stretch>
            <a:fillRect/>
          </a:stretch>
        </p:blipFill>
        <p:spPr>
          <a:xfrm>
            <a:off x="4419454" y="1855316"/>
            <a:ext cx="3353091" cy="4291956"/>
          </a:xfrm>
          <a:prstGeom prst="rect">
            <a:avLst/>
          </a:prstGeom>
        </p:spPr>
      </p:pic>
    </p:spTree>
    <p:extLst>
      <p:ext uri="{BB962C8B-B14F-4D97-AF65-F5344CB8AC3E}">
        <p14:creationId xmlns:p14="http://schemas.microsoft.com/office/powerpoint/2010/main" val="2618982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998" y="0"/>
            <a:ext cx="9863539" cy="6858000"/>
          </a:xfrm>
          <a:prstGeom prst="rect">
            <a:avLst/>
          </a:prstGeom>
        </p:spPr>
      </p:pic>
      <p:sp>
        <p:nvSpPr>
          <p:cNvPr id="5" name="Rectangle 4"/>
          <p:cNvSpPr/>
          <p:nvPr/>
        </p:nvSpPr>
        <p:spPr>
          <a:xfrm>
            <a:off x="0" y="6100076"/>
            <a:ext cx="1221873" cy="646331"/>
          </a:xfrm>
          <a:prstGeom prst="rect">
            <a:avLst/>
          </a:prstGeom>
        </p:spPr>
        <p:txBody>
          <a:bodyPr wrap="none">
            <a:spAutoFit/>
          </a:bodyPr>
          <a:lstStyle/>
          <a:p>
            <a:r>
              <a:rPr lang="en-US" dirty="0" smtClean="0"/>
              <a:t>From </a:t>
            </a:r>
          </a:p>
          <a:p>
            <a:r>
              <a:rPr lang="en-US" dirty="0" smtClean="0"/>
              <a:t>newslit.org</a:t>
            </a:r>
            <a:endParaRPr lang="en-US" dirty="0"/>
          </a:p>
        </p:txBody>
      </p:sp>
    </p:spTree>
    <p:extLst>
      <p:ext uri="{BB962C8B-B14F-4D97-AF65-F5344CB8AC3E}">
        <p14:creationId xmlns:p14="http://schemas.microsoft.com/office/powerpoint/2010/main" val="3204218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2493"/>
          </a:xfrm>
        </p:spPr>
        <p:txBody>
          <a:bodyPr/>
          <a:lstStyle/>
          <a:p>
            <a:r>
              <a:rPr lang="en-US" dirty="0" smtClean="0"/>
              <a:t>AI Chat Limitations</a:t>
            </a:r>
            <a:endParaRPr lang="en-US" dirty="0"/>
          </a:p>
        </p:txBody>
      </p:sp>
      <p:sp>
        <p:nvSpPr>
          <p:cNvPr id="3" name="Content Placeholder 2"/>
          <p:cNvSpPr>
            <a:spLocks noGrp="1"/>
          </p:cNvSpPr>
          <p:nvPr>
            <p:ph idx="1"/>
          </p:nvPr>
        </p:nvSpPr>
        <p:spPr>
          <a:xfrm>
            <a:off x="838200" y="1294228"/>
            <a:ext cx="10515600" cy="4882735"/>
          </a:xfrm>
        </p:spPr>
        <p:txBody>
          <a:bodyPr/>
          <a:lstStyle/>
          <a:p>
            <a:r>
              <a:rPr lang="en-US" dirty="0" smtClean="0"/>
              <a:t>AI Makes </a:t>
            </a:r>
            <a:r>
              <a:rPr lang="en-US" dirty="0"/>
              <a:t>M</a:t>
            </a:r>
            <a:r>
              <a:rPr lang="en-US" dirty="0" smtClean="0"/>
              <a:t>istakes</a:t>
            </a:r>
          </a:p>
          <a:p>
            <a:r>
              <a:rPr lang="en-US" dirty="0" smtClean="0"/>
              <a:t>It Only </a:t>
            </a:r>
            <a:r>
              <a:rPr lang="en-US" dirty="0"/>
              <a:t>K</a:t>
            </a:r>
            <a:r>
              <a:rPr lang="en-US" dirty="0" smtClean="0"/>
              <a:t>nows What it’s Been </a:t>
            </a:r>
            <a:r>
              <a:rPr lang="en-US" dirty="0"/>
              <a:t>T</a:t>
            </a:r>
            <a:r>
              <a:rPr lang="en-US" dirty="0" smtClean="0"/>
              <a:t>rained </a:t>
            </a:r>
            <a:r>
              <a:rPr lang="en-US" dirty="0"/>
              <a:t>O</a:t>
            </a:r>
            <a:r>
              <a:rPr lang="en-US" dirty="0" smtClean="0"/>
              <a:t>n</a:t>
            </a:r>
          </a:p>
          <a:p>
            <a:r>
              <a:rPr lang="en-US" dirty="0" smtClean="0"/>
              <a:t>Bias</a:t>
            </a:r>
          </a:p>
          <a:p>
            <a:r>
              <a:rPr lang="en-US" dirty="0" smtClean="0"/>
              <a:t>You </a:t>
            </a:r>
            <a:r>
              <a:rPr lang="en-US" dirty="0"/>
              <a:t>G</a:t>
            </a:r>
            <a:r>
              <a:rPr lang="en-US" dirty="0" smtClean="0"/>
              <a:t>et </a:t>
            </a:r>
            <a:r>
              <a:rPr lang="en-US" dirty="0"/>
              <a:t>O</a:t>
            </a:r>
            <a:r>
              <a:rPr lang="en-US" dirty="0" smtClean="0"/>
              <a:t>ut </a:t>
            </a:r>
            <a:r>
              <a:rPr lang="en-US" dirty="0"/>
              <a:t>W</a:t>
            </a:r>
            <a:r>
              <a:rPr lang="en-US" dirty="0" smtClean="0"/>
              <a:t>hat You Put in </a:t>
            </a:r>
            <a:r>
              <a:rPr lang="en-US" dirty="0"/>
              <a:t>&amp;</a:t>
            </a:r>
            <a:r>
              <a:rPr lang="en-US" dirty="0" smtClean="0"/>
              <a:t> Context</a:t>
            </a:r>
          </a:p>
          <a:p>
            <a:r>
              <a:rPr lang="en-US" dirty="0" smtClean="0"/>
              <a:t>Over Reliance</a:t>
            </a:r>
          </a:p>
          <a:p>
            <a:r>
              <a:rPr lang="en-US" dirty="0" smtClean="0"/>
              <a:t>Price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436" y="3689777"/>
            <a:ext cx="8914564" cy="3168223"/>
          </a:xfrm>
          <a:prstGeom prst="rect">
            <a:avLst/>
          </a:prstGeom>
        </p:spPr>
      </p:pic>
    </p:spTree>
    <p:extLst>
      <p:ext uri="{BB962C8B-B14F-4D97-AF65-F5344CB8AC3E}">
        <p14:creationId xmlns:p14="http://schemas.microsoft.com/office/powerpoint/2010/main" val="2342375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 &amp; Videos </a:t>
            </a:r>
            <a:endParaRPr lang="en-US" dirty="0"/>
          </a:p>
        </p:txBody>
      </p:sp>
      <p:sp>
        <p:nvSpPr>
          <p:cNvPr id="3" name="Content Placeholder 2"/>
          <p:cNvSpPr>
            <a:spLocks noGrp="1"/>
          </p:cNvSpPr>
          <p:nvPr>
            <p:ph idx="1"/>
          </p:nvPr>
        </p:nvSpPr>
        <p:spPr/>
        <p:txBody>
          <a:bodyPr/>
          <a:lstStyle/>
          <a:p>
            <a:r>
              <a:rPr lang="en-US" dirty="0" smtClean="0"/>
              <a:t>Look at the Hands</a:t>
            </a:r>
          </a:p>
          <a:p>
            <a:r>
              <a:rPr lang="en-US" dirty="0" smtClean="0"/>
              <a:t>Look at Facial Features</a:t>
            </a:r>
          </a:p>
          <a:p>
            <a:r>
              <a:rPr lang="en-US" dirty="0" smtClean="0"/>
              <a:t>Look at the Details</a:t>
            </a:r>
          </a:p>
          <a:p>
            <a:r>
              <a:rPr lang="en-US" dirty="0" smtClean="0"/>
              <a:t>Look at Text in the Picture</a:t>
            </a:r>
          </a:p>
          <a:p>
            <a:r>
              <a:rPr lang="en-US" dirty="0" smtClean="0"/>
              <a:t>Reverse Image Search</a:t>
            </a:r>
          </a:p>
          <a:p>
            <a:r>
              <a:rPr lang="en-US" dirty="0" smtClean="0"/>
              <a:t>Verify the Source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752" y="34925"/>
            <a:ext cx="5248275" cy="3581400"/>
          </a:xfrm>
          <a:prstGeom prst="rect">
            <a:avLst/>
          </a:prstGeom>
        </p:spPr>
      </p:pic>
      <p:pic>
        <p:nvPicPr>
          <p:cNvPr id="5" name="Picture 4" descr="EBRPL Logo.jpg">
            <a:extLst>
              <a:ext uri="{FF2B5EF4-FFF2-40B4-BE49-F238E27FC236}">
                <a16:creationId xmlns:a16="http://schemas.microsoft.com/office/drawing/2014/main" id="{C2EE4DCF-13AE-9542-BEF3-56ACCE7F59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7502" y="5902660"/>
            <a:ext cx="744498" cy="95534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3527" y="3366633"/>
            <a:ext cx="4337759" cy="3491367"/>
          </a:xfrm>
          <a:prstGeom prst="rect">
            <a:avLst/>
          </a:prstGeom>
        </p:spPr>
      </p:pic>
    </p:spTree>
    <p:extLst>
      <p:ext uri="{BB962C8B-B14F-4D97-AF65-F5344CB8AC3E}">
        <p14:creationId xmlns:p14="http://schemas.microsoft.com/office/powerpoint/2010/main" val="33564092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Deepfake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753" y="2149182"/>
            <a:ext cx="6155551" cy="43513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304" y="112395"/>
            <a:ext cx="5613294" cy="3156585"/>
          </a:xfrm>
          <a:prstGeom prst="rect">
            <a:avLst/>
          </a:prstGeom>
        </p:spPr>
      </p:pic>
      <p:pic>
        <p:nvPicPr>
          <p:cNvPr id="6" name="Picture 5" descr="EBRPL Logo.jpg">
            <a:extLst>
              <a:ext uri="{FF2B5EF4-FFF2-40B4-BE49-F238E27FC236}">
                <a16:creationId xmlns:a16="http://schemas.microsoft.com/office/drawing/2014/main" id="{C2EE4DCF-13AE-9542-BEF3-56ACCE7F59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7502" y="5902660"/>
            <a:ext cx="744498" cy="955340"/>
          </a:xfrm>
          <a:prstGeom prst="rect">
            <a:avLst/>
          </a:prstGeom>
        </p:spPr>
      </p:pic>
    </p:spTree>
    <p:extLst>
      <p:ext uri="{BB962C8B-B14F-4D97-AF65-F5344CB8AC3E}">
        <p14:creationId xmlns:p14="http://schemas.microsoft.com/office/powerpoint/2010/main" val="2004219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nock Off Books</a:t>
            </a:r>
            <a:endParaRPr lang="en-US" dirty="0"/>
          </a:p>
        </p:txBody>
      </p:sp>
      <p:sp>
        <p:nvSpPr>
          <p:cNvPr id="3" name="Content Placeholder 2"/>
          <p:cNvSpPr>
            <a:spLocks noGrp="1"/>
          </p:cNvSpPr>
          <p:nvPr>
            <p:ph idx="1"/>
          </p:nvPr>
        </p:nvSpPr>
        <p:spPr/>
        <p:txBody>
          <a:bodyPr/>
          <a:lstStyle/>
          <a:p>
            <a:r>
              <a:rPr lang="en-US" dirty="0" smtClean="0"/>
              <a:t>AI Books</a:t>
            </a:r>
          </a:p>
          <a:p>
            <a:r>
              <a:rPr lang="en-US" dirty="0" smtClean="0"/>
              <a:t>Copies</a:t>
            </a:r>
          </a:p>
          <a:p>
            <a:r>
              <a:rPr lang="en-US" dirty="0" smtClean="0"/>
              <a:t>Misleading Titles and Authors</a:t>
            </a:r>
          </a:p>
          <a:p>
            <a:r>
              <a:rPr lang="en-US" dirty="0" smtClean="0"/>
              <a:t>Biographies</a:t>
            </a:r>
          </a:p>
          <a:p>
            <a:r>
              <a:rPr lang="en-US" dirty="0" smtClean="0"/>
              <a:t>Cookbooks</a:t>
            </a:r>
            <a:endParaRPr lang="en-US" dirty="0"/>
          </a:p>
          <a:p>
            <a:r>
              <a:rPr lang="en-US" dirty="0" smtClean="0"/>
              <a:t>(short, independent, looks at reviews)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7774" y="1309688"/>
            <a:ext cx="2781300" cy="4238625"/>
          </a:xfrm>
          <a:prstGeom prst="rect">
            <a:avLst/>
          </a:prstGeom>
        </p:spPr>
      </p:pic>
      <p:pic>
        <p:nvPicPr>
          <p:cNvPr id="5" name="Picture 4" descr="EBRPL Logo.jpg">
            <a:extLst>
              <a:ext uri="{FF2B5EF4-FFF2-40B4-BE49-F238E27FC236}">
                <a16:creationId xmlns:a16="http://schemas.microsoft.com/office/drawing/2014/main" id="{C2EE4DCF-13AE-9542-BEF3-56ACCE7F59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7502" y="5902660"/>
            <a:ext cx="744498" cy="955340"/>
          </a:xfrm>
          <a:prstGeom prst="rect">
            <a:avLst/>
          </a:prstGeom>
        </p:spPr>
      </p:pic>
    </p:spTree>
    <p:extLst>
      <p:ext uri="{BB962C8B-B14F-4D97-AF65-F5344CB8AC3E}">
        <p14:creationId xmlns:p14="http://schemas.microsoft.com/office/powerpoint/2010/main" val="6471789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46302"/>
            <a:ext cx="11521440" cy="6904301"/>
          </a:xfrm>
        </p:spPr>
      </p:pic>
    </p:spTree>
    <p:extLst>
      <p:ext uri="{BB962C8B-B14F-4D97-AF65-F5344CB8AC3E}">
        <p14:creationId xmlns:p14="http://schemas.microsoft.com/office/powerpoint/2010/main" val="381068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Rhythm of the Algorithm </a:t>
            </a:r>
            <a:endParaRPr lang="en-US" dirty="0"/>
          </a:p>
        </p:txBody>
      </p:sp>
      <p:sp>
        <p:nvSpPr>
          <p:cNvPr id="3" name="Content Placeholder 2"/>
          <p:cNvSpPr>
            <a:spLocks noGrp="1"/>
          </p:cNvSpPr>
          <p:nvPr>
            <p:ph idx="1"/>
          </p:nvPr>
        </p:nvSpPr>
        <p:spPr/>
        <p:txBody>
          <a:bodyPr/>
          <a:lstStyle/>
          <a:p>
            <a:r>
              <a:rPr lang="en-US" dirty="0"/>
              <a:t>Social </a:t>
            </a:r>
            <a:r>
              <a:rPr lang="en-US" dirty="0" smtClean="0"/>
              <a:t>media </a:t>
            </a:r>
            <a:r>
              <a:rPr lang="en-US" dirty="0"/>
              <a:t>algorithms are designed to promote user </a:t>
            </a:r>
            <a:r>
              <a:rPr lang="en-US" dirty="0" smtClean="0"/>
              <a:t>engagement to boost advertising revenue.</a:t>
            </a:r>
          </a:p>
          <a:p>
            <a:r>
              <a:rPr lang="en-US" dirty="0"/>
              <a:t>This amplification often promotes misinformation and polarization as it doesn’t discern the accuracy of the information</a:t>
            </a:r>
            <a:r>
              <a:rPr lang="en-US" dirty="0" smtClean="0"/>
              <a:t>.</a:t>
            </a:r>
          </a:p>
          <a:p>
            <a:r>
              <a:rPr lang="en-US" dirty="0" smtClean="0"/>
              <a:t>Filter bubble or personalization?</a:t>
            </a:r>
          </a:p>
          <a:p>
            <a:r>
              <a:rPr lang="en-US" dirty="0" smtClean="0"/>
              <a:t>Real Life vs Social Media: Influencers, keyboard warriors, the troll toll.</a:t>
            </a:r>
            <a:endParaRPr lang="en-US" dirty="0"/>
          </a:p>
        </p:txBody>
      </p:sp>
      <p:pic>
        <p:nvPicPr>
          <p:cNvPr id="4" name="Picture 3" descr="EBRPL Logo.jpg">
            <a:extLst>
              <a:ext uri="{FF2B5EF4-FFF2-40B4-BE49-F238E27FC236}">
                <a16:creationId xmlns:a16="http://schemas.microsoft.com/office/drawing/2014/main" id="{C2EE4DCF-13AE-9542-BEF3-56ACCE7F5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7502" y="5902660"/>
            <a:ext cx="744498" cy="955340"/>
          </a:xfrm>
          <a:prstGeom prst="rect">
            <a:avLst/>
          </a:prstGeom>
        </p:spPr>
      </p:pic>
    </p:spTree>
    <p:extLst>
      <p:ext uri="{BB962C8B-B14F-4D97-AF65-F5344CB8AC3E}">
        <p14:creationId xmlns:p14="http://schemas.microsoft.com/office/powerpoint/2010/main" val="31839443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1: The Onion article or real?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8664" y="1696922"/>
            <a:ext cx="2847975" cy="1600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112" y="1690688"/>
            <a:ext cx="5021617" cy="4813069"/>
          </a:xfrm>
          <a:prstGeom prst="rect">
            <a:avLst/>
          </a:prstGeom>
        </p:spPr>
      </p:pic>
    </p:spTree>
    <p:extLst>
      <p:ext uri="{BB962C8B-B14F-4D97-AF65-F5344CB8AC3E}">
        <p14:creationId xmlns:p14="http://schemas.microsoft.com/office/powerpoint/2010/main" val="7027175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a:t>
            </a:r>
            <a:endParaRPr lang="en-US" dirty="0"/>
          </a:p>
        </p:txBody>
      </p:sp>
      <p:sp>
        <p:nvSpPr>
          <p:cNvPr id="3" name="Content Placeholder 2"/>
          <p:cNvSpPr>
            <a:spLocks noGrp="1"/>
          </p:cNvSpPr>
          <p:nvPr>
            <p:ph idx="1"/>
          </p:nvPr>
        </p:nvSpPr>
        <p:spPr/>
        <p:txBody>
          <a:bodyPr>
            <a:normAutofit/>
          </a:bodyPr>
          <a:lstStyle/>
          <a:p>
            <a:r>
              <a:rPr lang="en-US" sz="5400" dirty="0"/>
              <a:t>Report: High Turnout Traced To Americans Mistakenly Voting On Vending Machine </a:t>
            </a:r>
          </a:p>
        </p:txBody>
      </p:sp>
    </p:spTree>
    <p:extLst>
      <p:ext uri="{BB962C8B-B14F-4D97-AF65-F5344CB8AC3E}">
        <p14:creationId xmlns:p14="http://schemas.microsoft.com/office/powerpoint/2010/main" val="31345901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a:t>
            </a:r>
            <a:endParaRPr lang="en-US" dirty="0"/>
          </a:p>
        </p:txBody>
      </p:sp>
      <p:sp>
        <p:nvSpPr>
          <p:cNvPr id="3" name="Content Placeholder 2"/>
          <p:cNvSpPr>
            <a:spLocks noGrp="1"/>
          </p:cNvSpPr>
          <p:nvPr>
            <p:ph idx="1"/>
          </p:nvPr>
        </p:nvSpPr>
        <p:spPr/>
        <p:txBody>
          <a:bodyPr>
            <a:normAutofit/>
          </a:bodyPr>
          <a:lstStyle/>
          <a:p>
            <a:r>
              <a:rPr lang="en-US" sz="5400" dirty="0"/>
              <a:t>Campaign launched to make public toilets a legal requirement in Britain </a:t>
            </a:r>
          </a:p>
        </p:txBody>
      </p:sp>
    </p:spTree>
    <p:extLst>
      <p:ext uri="{BB962C8B-B14F-4D97-AF65-F5344CB8AC3E}">
        <p14:creationId xmlns:p14="http://schemas.microsoft.com/office/powerpoint/2010/main" val="2029024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681656" y="15901"/>
            <a:ext cx="6828688" cy="6826198"/>
          </a:xfrm>
        </p:spPr>
      </p:pic>
      <p:pic>
        <p:nvPicPr>
          <p:cNvPr id="3" name="Picture 2" descr="EBRPL Logo.jpg">
            <a:extLst>
              <a:ext uri="{FF2B5EF4-FFF2-40B4-BE49-F238E27FC236}">
                <a16:creationId xmlns:a16="http://schemas.microsoft.com/office/drawing/2014/main" id="{C2EE4DCF-13AE-9542-BEF3-56ACCE7F59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7502" y="5902660"/>
            <a:ext cx="744498" cy="955340"/>
          </a:xfrm>
          <a:prstGeom prst="rect">
            <a:avLst/>
          </a:prstGeom>
        </p:spPr>
      </p:pic>
    </p:spTree>
    <p:extLst>
      <p:ext uri="{BB962C8B-B14F-4D97-AF65-F5344CB8AC3E}">
        <p14:creationId xmlns:p14="http://schemas.microsoft.com/office/powerpoint/2010/main" val="1182878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3</a:t>
            </a:r>
            <a:endParaRPr lang="en-US" dirty="0"/>
          </a:p>
        </p:txBody>
      </p:sp>
      <p:sp>
        <p:nvSpPr>
          <p:cNvPr id="3" name="Content Placeholder 2"/>
          <p:cNvSpPr>
            <a:spLocks noGrp="1"/>
          </p:cNvSpPr>
          <p:nvPr>
            <p:ph idx="1"/>
          </p:nvPr>
        </p:nvSpPr>
        <p:spPr/>
        <p:txBody>
          <a:bodyPr>
            <a:normAutofit/>
          </a:bodyPr>
          <a:lstStyle/>
          <a:p>
            <a:r>
              <a:rPr lang="en-US" sz="5400" dirty="0"/>
              <a:t>Japanese woman arrested for squashing bun in shop </a:t>
            </a:r>
          </a:p>
        </p:txBody>
      </p:sp>
    </p:spTree>
    <p:extLst>
      <p:ext uri="{BB962C8B-B14F-4D97-AF65-F5344CB8AC3E}">
        <p14:creationId xmlns:p14="http://schemas.microsoft.com/office/powerpoint/2010/main" val="31753268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4</a:t>
            </a:r>
            <a:endParaRPr lang="en-US" dirty="0"/>
          </a:p>
        </p:txBody>
      </p:sp>
      <p:sp>
        <p:nvSpPr>
          <p:cNvPr id="3" name="Content Placeholder 2"/>
          <p:cNvSpPr>
            <a:spLocks noGrp="1"/>
          </p:cNvSpPr>
          <p:nvPr>
            <p:ph idx="1"/>
          </p:nvPr>
        </p:nvSpPr>
        <p:spPr/>
        <p:txBody>
          <a:bodyPr>
            <a:normAutofit/>
          </a:bodyPr>
          <a:lstStyle/>
          <a:p>
            <a:r>
              <a:rPr lang="en-US" sz="5400" dirty="0"/>
              <a:t>DeSantis Threatens To Cut Hospital Funding If Surgeons Keep Wearing Masks </a:t>
            </a:r>
          </a:p>
        </p:txBody>
      </p:sp>
    </p:spTree>
    <p:extLst>
      <p:ext uri="{BB962C8B-B14F-4D97-AF65-F5344CB8AC3E}">
        <p14:creationId xmlns:p14="http://schemas.microsoft.com/office/powerpoint/2010/main" val="2846598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5</a:t>
            </a:r>
            <a:endParaRPr lang="en-US" dirty="0"/>
          </a:p>
        </p:txBody>
      </p:sp>
      <p:sp>
        <p:nvSpPr>
          <p:cNvPr id="3" name="Content Placeholder 2"/>
          <p:cNvSpPr>
            <a:spLocks noGrp="1"/>
          </p:cNvSpPr>
          <p:nvPr>
            <p:ph idx="1"/>
          </p:nvPr>
        </p:nvSpPr>
        <p:spPr/>
        <p:txBody>
          <a:bodyPr>
            <a:normAutofit/>
          </a:bodyPr>
          <a:lstStyle/>
          <a:p>
            <a:r>
              <a:rPr lang="en-US" sz="5400" dirty="0"/>
              <a:t>Igloo recalls coolers over finger amputations and injuries </a:t>
            </a:r>
          </a:p>
        </p:txBody>
      </p:sp>
    </p:spTree>
    <p:extLst>
      <p:ext uri="{BB962C8B-B14F-4D97-AF65-F5344CB8AC3E}">
        <p14:creationId xmlns:p14="http://schemas.microsoft.com/office/powerpoint/2010/main" val="7471511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2: AI or Not?</a:t>
            </a:r>
            <a:endParaRPr lang="en-US" dirty="0"/>
          </a:p>
        </p:txBody>
      </p:sp>
      <p:sp>
        <p:nvSpPr>
          <p:cNvPr id="3" name="Content Placeholder 2"/>
          <p:cNvSpPr>
            <a:spLocks noGrp="1"/>
          </p:cNvSpPr>
          <p:nvPr>
            <p:ph idx="1"/>
          </p:nvPr>
        </p:nvSpPr>
        <p:spPr/>
        <p:txBody>
          <a:bodyPr/>
          <a:lstStyle/>
          <a:p>
            <a:r>
              <a:rPr lang="en-US" dirty="0" smtClean="0"/>
              <a:t>Shamelessly borrowed from CNET.com</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8438" y="2855742"/>
            <a:ext cx="7115125" cy="4002258"/>
          </a:xfrm>
          <a:prstGeom prst="rect">
            <a:avLst/>
          </a:prstGeom>
        </p:spPr>
      </p:pic>
    </p:spTree>
    <p:extLst>
      <p:ext uri="{BB962C8B-B14F-4D97-AF65-F5344CB8AC3E}">
        <p14:creationId xmlns:p14="http://schemas.microsoft.com/office/powerpoint/2010/main" val="24457636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425" y="361950"/>
            <a:ext cx="9201150" cy="6134100"/>
          </a:xfrm>
          <a:prstGeom prst="rect">
            <a:avLst/>
          </a:prstGeom>
        </p:spPr>
      </p:pic>
    </p:spTree>
    <p:extLst>
      <p:ext uri="{BB962C8B-B14F-4D97-AF65-F5344CB8AC3E}">
        <p14:creationId xmlns:p14="http://schemas.microsoft.com/office/powerpoint/2010/main" val="4288167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586" y="0"/>
            <a:ext cx="5292827" cy="6858000"/>
          </a:xfrm>
          <a:prstGeom prst="rect">
            <a:avLst/>
          </a:prstGeom>
        </p:spPr>
      </p:pic>
    </p:spTree>
    <p:extLst>
      <p:ext uri="{BB962C8B-B14F-4D97-AF65-F5344CB8AC3E}">
        <p14:creationId xmlns:p14="http://schemas.microsoft.com/office/powerpoint/2010/main" val="36217651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425" y="800100"/>
            <a:ext cx="9201150" cy="5257800"/>
          </a:xfrm>
          <a:prstGeom prst="rect">
            <a:avLst/>
          </a:prstGeom>
        </p:spPr>
      </p:pic>
    </p:spTree>
    <p:extLst>
      <p:ext uri="{BB962C8B-B14F-4D97-AF65-F5344CB8AC3E}">
        <p14:creationId xmlns:p14="http://schemas.microsoft.com/office/powerpoint/2010/main" val="26538834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425" y="800100"/>
            <a:ext cx="9201150" cy="5257800"/>
          </a:xfrm>
          <a:prstGeom prst="rect">
            <a:avLst/>
          </a:prstGeom>
        </p:spPr>
      </p:pic>
    </p:spTree>
    <p:extLst>
      <p:ext uri="{BB962C8B-B14F-4D97-AF65-F5344CB8AC3E}">
        <p14:creationId xmlns:p14="http://schemas.microsoft.com/office/powerpoint/2010/main" val="27346122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425" y="776287"/>
            <a:ext cx="9201150" cy="5305425"/>
          </a:xfrm>
          <a:prstGeom prst="rect">
            <a:avLst/>
          </a:prstGeom>
        </p:spPr>
      </p:pic>
    </p:spTree>
    <p:extLst>
      <p:ext uri="{BB962C8B-B14F-4D97-AF65-F5344CB8AC3E}">
        <p14:creationId xmlns:p14="http://schemas.microsoft.com/office/powerpoint/2010/main" val="10480350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425" y="361950"/>
            <a:ext cx="9201150" cy="6134100"/>
          </a:xfrm>
          <a:prstGeom prst="rect">
            <a:avLst/>
          </a:prstGeom>
        </p:spPr>
      </p:pic>
    </p:spTree>
    <p:extLst>
      <p:ext uri="{BB962C8B-B14F-4D97-AF65-F5344CB8AC3E}">
        <p14:creationId xmlns:p14="http://schemas.microsoft.com/office/powerpoint/2010/main" val="34416129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682" y="0"/>
            <a:ext cx="10278637" cy="6858000"/>
          </a:xfrm>
          <a:prstGeom prst="rect">
            <a:avLst/>
          </a:prstGeom>
        </p:spPr>
      </p:pic>
    </p:spTree>
    <p:extLst>
      <p:ext uri="{BB962C8B-B14F-4D97-AF65-F5344CB8AC3E}">
        <p14:creationId xmlns:p14="http://schemas.microsoft.com/office/powerpoint/2010/main" val="2059494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425" y="795337"/>
            <a:ext cx="9201150" cy="5267325"/>
          </a:xfrm>
          <a:prstGeom prst="rect">
            <a:avLst/>
          </a:prstGeom>
        </p:spPr>
      </p:pic>
    </p:spTree>
    <p:extLst>
      <p:ext uri="{BB962C8B-B14F-4D97-AF65-F5344CB8AC3E}">
        <p14:creationId xmlns:p14="http://schemas.microsoft.com/office/powerpoint/2010/main" val="7983366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425" y="847725"/>
            <a:ext cx="9201150" cy="5162550"/>
          </a:xfrm>
          <a:prstGeom prst="rect">
            <a:avLst/>
          </a:prstGeom>
        </p:spPr>
      </p:pic>
    </p:spTree>
    <p:extLst>
      <p:ext uri="{BB962C8B-B14F-4D97-AF65-F5344CB8AC3E}">
        <p14:creationId xmlns:p14="http://schemas.microsoft.com/office/powerpoint/2010/main" val="32714264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3: What’s the Missing Word?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1845" y="1832317"/>
            <a:ext cx="6788309" cy="4600136"/>
          </a:xfrm>
        </p:spPr>
      </p:pic>
    </p:spTree>
    <p:extLst>
      <p:ext uri="{BB962C8B-B14F-4D97-AF65-F5344CB8AC3E}">
        <p14:creationId xmlns:p14="http://schemas.microsoft.com/office/powerpoint/2010/main" val="35439226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a:t>
            </a:r>
            <a:endParaRPr lang="en-US" dirty="0"/>
          </a:p>
        </p:txBody>
      </p:sp>
      <p:sp>
        <p:nvSpPr>
          <p:cNvPr id="3" name="Content Placeholder 2"/>
          <p:cNvSpPr>
            <a:spLocks noGrp="1"/>
          </p:cNvSpPr>
          <p:nvPr>
            <p:ph idx="1"/>
          </p:nvPr>
        </p:nvSpPr>
        <p:spPr/>
        <p:txBody>
          <a:bodyPr>
            <a:normAutofit/>
          </a:bodyPr>
          <a:lstStyle/>
          <a:p>
            <a:r>
              <a:rPr lang="en-US" sz="5400" b="1" dirty="0"/>
              <a:t>Visitors flock to New York botanic garden for a whiff of a flower that smells like </a:t>
            </a:r>
            <a:r>
              <a:rPr lang="en-US" sz="5400" b="1" dirty="0" smtClean="0"/>
              <a:t>a __________</a:t>
            </a:r>
            <a:endParaRPr lang="en-US" sz="5400" dirty="0"/>
          </a:p>
        </p:txBody>
      </p:sp>
    </p:spTree>
    <p:extLst>
      <p:ext uri="{BB962C8B-B14F-4D97-AF65-F5344CB8AC3E}">
        <p14:creationId xmlns:p14="http://schemas.microsoft.com/office/powerpoint/2010/main" val="12753558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a:t>
            </a:r>
            <a:endParaRPr lang="en-US" dirty="0"/>
          </a:p>
        </p:txBody>
      </p:sp>
      <p:sp>
        <p:nvSpPr>
          <p:cNvPr id="3" name="Content Placeholder 2"/>
          <p:cNvSpPr>
            <a:spLocks noGrp="1"/>
          </p:cNvSpPr>
          <p:nvPr>
            <p:ph idx="1"/>
          </p:nvPr>
        </p:nvSpPr>
        <p:spPr/>
        <p:txBody>
          <a:bodyPr/>
          <a:lstStyle/>
          <a:p>
            <a:r>
              <a:rPr lang="en-US" sz="5400" b="1" dirty="0"/>
              <a:t>104-year-old woman celebrates birthday </a:t>
            </a:r>
            <a:r>
              <a:rPr lang="en-US" sz="5400" b="1" dirty="0" smtClean="0"/>
              <a:t>by ____________</a:t>
            </a:r>
            <a:endParaRPr lang="en-US" dirty="0"/>
          </a:p>
        </p:txBody>
      </p:sp>
    </p:spTree>
    <p:extLst>
      <p:ext uri="{BB962C8B-B14F-4D97-AF65-F5344CB8AC3E}">
        <p14:creationId xmlns:p14="http://schemas.microsoft.com/office/powerpoint/2010/main" val="8820878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3:</a:t>
            </a:r>
            <a:endParaRPr lang="en-US" dirty="0"/>
          </a:p>
        </p:txBody>
      </p:sp>
      <p:sp>
        <p:nvSpPr>
          <p:cNvPr id="3" name="Content Placeholder 2"/>
          <p:cNvSpPr>
            <a:spLocks noGrp="1"/>
          </p:cNvSpPr>
          <p:nvPr>
            <p:ph idx="1"/>
          </p:nvPr>
        </p:nvSpPr>
        <p:spPr/>
        <p:txBody>
          <a:bodyPr>
            <a:normAutofit/>
          </a:bodyPr>
          <a:lstStyle/>
          <a:p>
            <a:r>
              <a:rPr lang="en-US" sz="5400" b="1" dirty="0"/>
              <a:t>Nationwide power outage in Sri Lanka blamed </a:t>
            </a:r>
            <a:r>
              <a:rPr lang="en-US" sz="5400" b="1" dirty="0" smtClean="0"/>
              <a:t>on __________</a:t>
            </a:r>
            <a:endParaRPr lang="en-US" sz="5400" dirty="0"/>
          </a:p>
        </p:txBody>
      </p:sp>
    </p:spTree>
    <p:extLst>
      <p:ext uri="{BB962C8B-B14F-4D97-AF65-F5344CB8AC3E}">
        <p14:creationId xmlns:p14="http://schemas.microsoft.com/office/powerpoint/2010/main" val="785771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4:</a:t>
            </a:r>
            <a:endParaRPr lang="en-US" dirty="0"/>
          </a:p>
        </p:txBody>
      </p:sp>
      <p:sp>
        <p:nvSpPr>
          <p:cNvPr id="3" name="Content Placeholder 2"/>
          <p:cNvSpPr>
            <a:spLocks noGrp="1"/>
          </p:cNvSpPr>
          <p:nvPr>
            <p:ph idx="1"/>
          </p:nvPr>
        </p:nvSpPr>
        <p:spPr/>
        <p:txBody>
          <a:bodyPr/>
          <a:lstStyle/>
          <a:p>
            <a:r>
              <a:rPr lang="en-US" sz="5400" b="1" dirty="0"/>
              <a:t>Cascades of </a:t>
            </a:r>
            <a:r>
              <a:rPr lang="en-US" sz="5400" b="1" dirty="0" smtClean="0"/>
              <a:t>______ flood </a:t>
            </a:r>
            <a:r>
              <a:rPr lang="en-US" sz="5400" b="1" dirty="0"/>
              <a:t>a city's streets in Portugal after huge tanks rupture</a:t>
            </a:r>
          </a:p>
          <a:p>
            <a:endParaRPr lang="en-US" dirty="0"/>
          </a:p>
        </p:txBody>
      </p:sp>
    </p:spTree>
    <p:extLst>
      <p:ext uri="{BB962C8B-B14F-4D97-AF65-F5344CB8AC3E}">
        <p14:creationId xmlns:p14="http://schemas.microsoft.com/office/powerpoint/2010/main" val="9948688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5:</a:t>
            </a:r>
            <a:endParaRPr lang="en-US" dirty="0"/>
          </a:p>
        </p:txBody>
      </p:sp>
      <p:sp>
        <p:nvSpPr>
          <p:cNvPr id="3" name="Content Placeholder 2"/>
          <p:cNvSpPr>
            <a:spLocks noGrp="1"/>
          </p:cNvSpPr>
          <p:nvPr>
            <p:ph idx="1"/>
          </p:nvPr>
        </p:nvSpPr>
        <p:spPr/>
        <p:txBody>
          <a:bodyPr/>
          <a:lstStyle/>
          <a:p>
            <a:r>
              <a:rPr lang="en-US" sz="5400" b="1" dirty="0"/>
              <a:t>A service dog gets his own </a:t>
            </a:r>
            <a:r>
              <a:rPr lang="en-US" sz="5400" b="1" dirty="0" smtClean="0"/>
              <a:t>________, </a:t>
            </a:r>
            <a:r>
              <a:rPr lang="en-US" sz="5400" b="1" dirty="0"/>
              <a:t>winning huge cheers</a:t>
            </a:r>
          </a:p>
          <a:p>
            <a:endParaRPr lang="en-US" dirty="0"/>
          </a:p>
        </p:txBody>
      </p:sp>
    </p:spTree>
    <p:extLst>
      <p:ext uri="{BB962C8B-B14F-4D97-AF65-F5344CB8AC3E}">
        <p14:creationId xmlns:p14="http://schemas.microsoft.com/office/powerpoint/2010/main" val="25045693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698652" y="32891"/>
            <a:ext cx="6794696" cy="6792219"/>
          </a:xfrm>
        </p:spPr>
      </p:pic>
    </p:spTree>
    <p:extLst>
      <p:ext uri="{BB962C8B-B14F-4D97-AF65-F5344CB8AC3E}">
        <p14:creationId xmlns:p14="http://schemas.microsoft.com/office/powerpoint/2010/main" val="3412048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Common </a:t>
            </a:r>
            <a:r>
              <a:rPr lang="en-US" dirty="0" smtClean="0"/>
              <a:t>Types of Misinformation</a:t>
            </a:r>
            <a:endParaRPr lang="en-US" dirty="0"/>
          </a:p>
        </p:txBody>
      </p:sp>
      <p:sp>
        <p:nvSpPr>
          <p:cNvPr id="3" name="Content Placeholder 2"/>
          <p:cNvSpPr>
            <a:spLocks noGrp="1"/>
          </p:cNvSpPr>
          <p:nvPr>
            <p:ph idx="1"/>
          </p:nvPr>
        </p:nvSpPr>
        <p:spPr/>
        <p:txBody>
          <a:bodyPr/>
          <a:lstStyle/>
          <a:p>
            <a:r>
              <a:rPr lang="en-US" dirty="0" smtClean="0"/>
              <a:t>False Context</a:t>
            </a:r>
          </a:p>
          <a:p>
            <a:r>
              <a:rPr lang="en-US" dirty="0" smtClean="0"/>
              <a:t>Fabricated Content</a:t>
            </a:r>
          </a:p>
          <a:p>
            <a:r>
              <a:rPr lang="en-US" dirty="0" smtClean="0"/>
              <a:t>Stolen Satire</a:t>
            </a:r>
          </a:p>
          <a:p>
            <a:r>
              <a:rPr lang="en-US" dirty="0" smtClean="0"/>
              <a:t>Imposter Content</a:t>
            </a:r>
          </a:p>
          <a:p>
            <a:r>
              <a:rPr lang="en-US" dirty="0" smtClean="0"/>
              <a:t>Manipulated Content</a:t>
            </a:r>
            <a:endParaRPr lang="en-US" dirty="0"/>
          </a:p>
        </p:txBody>
      </p:sp>
      <p:pic>
        <p:nvPicPr>
          <p:cNvPr id="4" name="Picture 3"/>
          <p:cNvPicPr>
            <a:picLocks noChangeAspect="1"/>
          </p:cNvPicPr>
          <p:nvPr/>
        </p:nvPicPr>
        <p:blipFill>
          <a:blip r:embed="rId2"/>
          <a:stretch>
            <a:fillRect/>
          </a:stretch>
        </p:blipFill>
        <p:spPr>
          <a:xfrm>
            <a:off x="11353800" y="5833322"/>
            <a:ext cx="743776" cy="957155"/>
          </a:xfrm>
          <a:prstGeom prst="rect">
            <a:avLst/>
          </a:prstGeom>
        </p:spPr>
      </p:pic>
    </p:spTree>
    <p:extLst>
      <p:ext uri="{BB962C8B-B14F-4D97-AF65-F5344CB8AC3E}">
        <p14:creationId xmlns:p14="http://schemas.microsoft.com/office/powerpoint/2010/main" val="1827433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979671" y="337990"/>
            <a:ext cx="8232659" cy="4402285"/>
          </a:xfrm>
        </p:spPr>
      </p:pic>
      <p:sp>
        <p:nvSpPr>
          <p:cNvPr id="6" name="Text Placeholder 5"/>
          <p:cNvSpPr>
            <a:spLocks noGrp="1"/>
          </p:cNvSpPr>
          <p:nvPr>
            <p:ph type="body" sz="half" idx="4294967295"/>
          </p:nvPr>
        </p:nvSpPr>
        <p:spPr>
          <a:xfrm>
            <a:off x="0" y="5345724"/>
            <a:ext cx="12192000" cy="1364566"/>
          </a:xfrm>
        </p:spPr>
        <p:txBody>
          <a:bodyPr>
            <a:normAutofit/>
          </a:bodyPr>
          <a:lstStyle/>
          <a:p>
            <a:pPr marL="0" indent="0" algn="ctr">
              <a:buNone/>
            </a:pPr>
            <a:r>
              <a:rPr lang="en-US" dirty="0"/>
              <a:t>The SIFT method is an evaluation strategy developed by digital literacy expert, Mike Caulfield, to help determine whether online content can be trusted for credible or reliable sources of </a:t>
            </a:r>
            <a:r>
              <a:rPr lang="en-US" dirty="0" smtClean="0"/>
              <a:t>information.</a:t>
            </a:r>
            <a:endParaRPr lang="en-US" dirty="0"/>
          </a:p>
        </p:txBody>
      </p:sp>
    </p:spTree>
    <p:extLst>
      <p:ext uri="{BB962C8B-B14F-4D97-AF65-F5344CB8AC3E}">
        <p14:creationId xmlns:p14="http://schemas.microsoft.com/office/powerpoint/2010/main" val="20625533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420837" y="390720"/>
            <a:ext cx="8743950" cy="4351338"/>
          </a:xfrm>
        </p:spPr>
      </p:pic>
      <p:sp>
        <p:nvSpPr>
          <p:cNvPr id="6" name="Rectangle 5"/>
          <p:cNvSpPr/>
          <p:nvPr/>
        </p:nvSpPr>
        <p:spPr>
          <a:xfrm rot="10800000" flipV="1">
            <a:off x="-72683" y="5385419"/>
            <a:ext cx="12635132" cy="954107"/>
          </a:xfrm>
          <a:prstGeom prst="rect">
            <a:avLst/>
          </a:prstGeom>
        </p:spPr>
        <p:txBody>
          <a:bodyPr wrap="square">
            <a:spAutoFit/>
          </a:bodyPr>
          <a:lstStyle/>
          <a:p>
            <a:pPr algn="ctr"/>
            <a:r>
              <a:rPr lang="en-US" sz="2800" dirty="0"/>
              <a:t>The CRAAP Test is an evaluation method that was designed by librarian Sarah Blakeslee at the Meriam Library California State </a:t>
            </a:r>
            <a:r>
              <a:rPr lang="en-US" sz="2800" dirty="0" smtClean="0"/>
              <a:t>University, </a:t>
            </a:r>
            <a:r>
              <a:rPr lang="en-US" sz="2800" dirty="0"/>
              <a:t>Chico.</a:t>
            </a:r>
          </a:p>
        </p:txBody>
      </p:sp>
    </p:spTree>
    <p:extLst>
      <p:ext uri="{BB962C8B-B14F-4D97-AF65-F5344CB8AC3E}">
        <p14:creationId xmlns:p14="http://schemas.microsoft.com/office/powerpoint/2010/main" val="3090063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8731"/>
          </a:xfrm>
        </p:spPr>
        <p:txBody>
          <a:bodyPr/>
          <a:lstStyle/>
          <a:p>
            <a:r>
              <a:rPr lang="en-US" dirty="0" smtClean="0"/>
              <a:t>Spotting Fake News</a:t>
            </a:r>
            <a:endParaRPr lang="en-US" dirty="0"/>
          </a:p>
        </p:txBody>
      </p:sp>
      <p:sp>
        <p:nvSpPr>
          <p:cNvPr id="3" name="Content Placeholder 2"/>
          <p:cNvSpPr>
            <a:spLocks noGrp="1"/>
          </p:cNvSpPr>
          <p:nvPr>
            <p:ph idx="1"/>
          </p:nvPr>
        </p:nvSpPr>
        <p:spPr>
          <a:xfrm>
            <a:off x="838200" y="1133856"/>
            <a:ext cx="10515600" cy="5043107"/>
          </a:xfrm>
        </p:spPr>
        <p:txBody>
          <a:bodyPr>
            <a:normAutofit lnSpcReduction="10000"/>
          </a:bodyPr>
          <a:lstStyle/>
          <a:p>
            <a:pPr marL="0" indent="0">
              <a:buNone/>
            </a:pPr>
            <a:r>
              <a:rPr lang="en-US" b="1" dirty="0" smtClean="0"/>
              <a:t>Check </a:t>
            </a:r>
            <a:r>
              <a:rPr lang="en-US" b="1" dirty="0"/>
              <a:t>the Source</a:t>
            </a:r>
            <a:endParaRPr lang="en-US" dirty="0"/>
          </a:p>
          <a:p>
            <a:pPr lvl="0"/>
            <a:r>
              <a:rPr lang="en-US" dirty="0"/>
              <a:t>Is the website reputable? (e.g., established news organizations)</a:t>
            </a:r>
          </a:p>
          <a:p>
            <a:pPr lvl="0"/>
            <a:r>
              <a:rPr lang="en-US" dirty="0"/>
              <a:t>Look for an “About” page to verify credibility.</a:t>
            </a:r>
          </a:p>
          <a:p>
            <a:pPr lvl="0"/>
            <a:r>
              <a:rPr lang="en-US" dirty="0"/>
              <a:t>Be wary of sources with a history of spreading misinformation.</a:t>
            </a:r>
          </a:p>
          <a:p>
            <a:pPr marL="0" indent="0">
              <a:buNone/>
            </a:pPr>
            <a:r>
              <a:rPr lang="en-US" b="1" dirty="0" smtClean="0"/>
              <a:t>Examine </a:t>
            </a:r>
            <a:r>
              <a:rPr lang="en-US" b="1" dirty="0"/>
              <a:t>the Headline</a:t>
            </a:r>
            <a:endParaRPr lang="en-US" dirty="0"/>
          </a:p>
          <a:p>
            <a:pPr lvl="0"/>
            <a:r>
              <a:rPr lang="en-US" dirty="0"/>
              <a:t>Does it use sensational or emotionally charged language?</a:t>
            </a:r>
          </a:p>
          <a:p>
            <a:pPr lvl="0"/>
            <a:r>
              <a:rPr lang="en-US" dirty="0"/>
              <a:t>If it sounds too outrageous or unbelievable, verify with other sources.</a:t>
            </a:r>
          </a:p>
          <a:p>
            <a:pPr marL="0" indent="0">
              <a:buNone/>
            </a:pPr>
            <a:r>
              <a:rPr lang="en-US" b="1" dirty="0" smtClean="0"/>
              <a:t>Verify </a:t>
            </a:r>
            <a:r>
              <a:rPr lang="en-US" b="1" dirty="0"/>
              <a:t>the Author</a:t>
            </a:r>
            <a:endParaRPr lang="en-US" dirty="0"/>
          </a:p>
          <a:p>
            <a:pPr lvl="0"/>
            <a:r>
              <a:rPr lang="en-US" dirty="0"/>
              <a:t>Is the author a credible journalist or expert?</a:t>
            </a:r>
          </a:p>
          <a:p>
            <a:pPr lvl="0"/>
            <a:r>
              <a:rPr lang="en-US" dirty="0"/>
              <a:t>Check their background and previous work.</a:t>
            </a:r>
          </a:p>
          <a:p>
            <a:endParaRPr lang="en-US" dirty="0"/>
          </a:p>
        </p:txBody>
      </p:sp>
      <p:pic>
        <p:nvPicPr>
          <p:cNvPr id="4" name="Picture 3" descr="EBRPL Logo.jpg">
            <a:extLst>
              <a:ext uri="{FF2B5EF4-FFF2-40B4-BE49-F238E27FC236}">
                <a16:creationId xmlns:a16="http://schemas.microsoft.com/office/drawing/2014/main" id="{C2EE4DCF-13AE-9542-BEF3-56ACCE7F5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7502" y="5847635"/>
            <a:ext cx="744498" cy="955340"/>
          </a:xfrm>
          <a:prstGeom prst="rect">
            <a:avLst/>
          </a:prstGeom>
        </p:spPr>
      </p:pic>
    </p:spTree>
    <p:extLst>
      <p:ext uri="{BB962C8B-B14F-4D97-AF65-F5344CB8AC3E}">
        <p14:creationId xmlns:p14="http://schemas.microsoft.com/office/powerpoint/2010/main" val="2544101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46355"/>
          </a:xfrm>
        </p:spPr>
        <p:txBody>
          <a:bodyPr>
            <a:normAutofit fontScale="90000"/>
          </a:bodyPr>
          <a:lstStyle/>
          <a:p>
            <a:endParaRPr lang="en-US" dirty="0"/>
          </a:p>
        </p:txBody>
      </p:sp>
      <p:sp>
        <p:nvSpPr>
          <p:cNvPr id="3" name="Content Placeholder 2"/>
          <p:cNvSpPr>
            <a:spLocks noGrp="1"/>
          </p:cNvSpPr>
          <p:nvPr>
            <p:ph idx="1"/>
          </p:nvPr>
        </p:nvSpPr>
        <p:spPr>
          <a:xfrm>
            <a:off x="838200" y="658368"/>
            <a:ext cx="10515600" cy="5518595"/>
          </a:xfrm>
        </p:spPr>
        <p:txBody>
          <a:bodyPr>
            <a:normAutofit/>
          </a:bodyPr>
          <a:lstStyle/>
          <a:p>
            <a:pPr marL="0" indent="0">
              <a:buNone/>
            </a:pPr>
            <a:r>
              <a:rPr lang="en-US" b="1" dirty="0" smtClean="0"/>
              <a:t>Cross-Check </a:t>
            </a:r>
            <a:r>
              <a:rPr lang="en-US" b="1" dirty="0"/>
              <a:t>the Information</a:t>
            </a:r>
            <a:endParaRPr lang="en-US" dirty="0"/>
          </a:p>
          <a:p>
            <a:pPr lvl="0"/>
            <a:r>
              <a:rPr lang="en-US" dirty="0"/>
              <a:t>Are other reliable news sources reporting the same story?</a:t>
            </a:r>
          </a:p>
          <a:p>
            <a:pPr lvl="0"/>
            <a:r>
              <a:rPr lang="en-US" dirty="0"/>
              <a:t>If only one source is covering it, be skeptical.</a:t>
            </a:r>
          </a:p>
          <a:p>
            <a:pPr marL="0" indent="0">
              <a:buNone/>
            </a:pPr>
            <a:r>
              <a:rPr lang="en-US" b="1" dirty="0" smtClean="0"/>
              <a:t>Look </a:t>
            </a:r>
            <a:r>
              <a:rPr lang="en-US" b="1" dirty="0"/>
              <a:t>for Supporting Evidence</a:t>
            </a:r>
            <a:endParaRPr lang="en-US" dirty="0"/>
          </a:p>
          <a:p>
            <a:pPr lvl="0"/>
            <a:r>
              <a:rPr lang="en-US" dirty="0"/>
              <a:t>Does the article cite credible sources?</a:t>
            </a:r>
          </a:p>
          <a:p>
            <a:pPr lvl="0"/>
            <a:r>
              <a:rPr lang="en-US" dirty="0"/>
              <a:t>Be cautious if it lacks references or cites questionable sources.</a:t>
            </a:r>
          </a:p>
          <a:p>
            <a:pPr marL="0" indent="0">
              <a:buNone/>
            </a:pPr>
            <a:r>
              <a:rPr lang="en-US" b="1" dirty="0" smtClean="0"/>
              <a:t>Watch </a:t>
            </a:r>
            <a:r>
              <a:rPr lang="en-US" b="1" dirty="0"/>
              <a:t>for Bias</a:t>
            </a:r>
            <a:endParaRPr lang="en-US" dirty="0"/>
          </a:p>
          <a:p>
            <a:pPr lvl="0"/>
            <a:r>
              <a:rPr lang="en-US" dirty="0"/>
              <a:t>Does the article present only one side of an issue?</a:t>
            </a:r>
          </a:p>
          <a:p>
            <a:pPr lvl="0"/>
            <a:r>
              <a:rPr lang="en-US" dirty="0"/>
              <a:t>Be mindful of confirmation bias—does it simply reinforce your beliefs?</a:t>
            </a:r>
          </a:p>
          <a:p>
            <a:endParaRPr lang="en-US" dirty="0"/>
          </a:p>
        </p:txBody>
      </p:sp>
      <p:pic>
        <p:nvPicPr>
          <p:cNvPr id="5" name="Picture 4" descr="EBRPL Logo.jpg">
            <a:extLst>
              <a:ext uri="{FF2B5EF4-FFF2-40B4-BE49-F238E27FC236}">
                <a16:creationId xmlns:a16="http://schemas.microsoft.com/office/drawing/2014/main" id="{C2EE4DCF-13AE-9542-BEF3-56ACCE7F59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7502" y="5902660"/>
            <a:ext cx="744498" cy="955340"/>
          </a:xfrm>
          <a:prstGeom prst="rect">
            <a:avLst/>
          </a:prstGeom>
        </p:spPr>
      </p:pic>
    </p:spTree>
    <p:extLst>
      <p:ext uri="{BB962C8B-B14F-4D97-AF65-F5344CB8AC3E}">
        <p14:creationId xmlns:p14="http://schemas.microsoft.com/office/powerpoint/2010/main" val="5302273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1219"/>
          </a:xfrm>
        </p:spPr>
        <p:txBody>
          <a:bodyPr>
            <a:normAutofit fontScale="90000"/>
          </a:bodyPr>
          <a:lstStyle/>
          <a:p>
            <a:endParaRPr lang="en-US" dirty="0"/>
          </a:p>
        </p:txBody>
      </p:sp>
      <p:sp>
        <p:nvSpPr>
          <p:cNvPr id="3" name="Content Placeholder 2"/>
          <p:cNvSpPr>
            <a:spLocks noGrp="1"/>
          </p:cNvSpPr>
          <p:nvPr>
            <p:ph idx="1"/>
          </p:nvPr>
        </p:nvSpPr>
        <p:spPr>
          <a:xfrm>
            <a:off x="838200" y="722376"/>
            <a:ext cx="10515600" cy="5454587"/>
          </a:xfrm>
        </p:spPr>
        <p:txBody>
          <a:bodyPr>
            <a:normAutofit fontScale="92500" lnSpcReduction="20000"/>
          </a:bodyPr>
          <a:lstStyle/>
          <a:p>
            <a:pPr marL="0" indent="0">
              <a:buNone/>
            </a:pPr>
            <a:r>
              <a:rPr lang="en-US" sz="3000" b="1" dirty="0" smtClean="0"/>
              <a:t>Inspect </a:t>
            </a:r>
            <a:r>
              <a:rPr lang="en-US" sz="3000" b="1" dirty="0"/>
              <a:t>the Date</a:t>
            </a:r>
            <a:endParaRPr lang="en-US" sz="3000" dirty="0"/>
          </a:p>
          <a:p>
            <a:pPr lvl="0"/>
            <a:r>
              <a:rPr lang="en-US" sz="3000" dirty="0"/>
              <a:t>Old news can be misrepresented as current events.</a:t>
            </a:r>
          </a:p>
          <a:p>
            <a:pPr lvl="0"/>
            <a:r>
              <a:rPr lang="en-US" sz="3000" dirty="0"/>
              <a:t>Ensure the context is still relevant.</a:t>
            </a:r>
          </a:p>
          <a:p>
            <a:pPr marL="0" indent="0">
              <a:buNone/>
            </a:pPr>
            <a:r>
              <a:rPr lang="en-US" sz="3000" b="1" dirty="0" smtClean="0"/>
              <a:t>Check </a:t>
            </a:r>
            <a:r>
              <a:rPr lang="en-US" sz="3000" b="1" dirty="0"/>
              <a:t>the URL</a:t>
            </a:r>
            <a:endParaRPr lang="en-US" sz="3000" dirty="0"/>
          </a:p>
          <a:p>
            <a:pPr lvl="0"/>
            <a:r>
              <a:rPr lang="en-US" sz="3000" dirty="0"/>
              <a:t>Fake news sites may use URLs that mimic real news sites (e.g., “.co” instead of “.com”).</a:t>
            </a:r>
          </a:p>
          <a:p>
            <a:pPr marL="0" indent="0">
              <a:buNone/>
            </a:pPr>
            <a:r>
              <a:rPr lang="en-US" sz="3000" b="1" dirty="0" smtClean="0"/>
              <a:t>Assess </a:t>
            </a:r>
            <a:r>
              <a:rPr lang="en-US" sz="3000" b="1" dirty="0"/>
              <a:t>the Media (Images &amp; Videos)</a:t>
            </a:r>
            <a:endParaRPr lang="en-US" sz="3000" dirty="0"/>
          </a:p>
          <a:p>
            <a:pPr lvl="0"/>
            <a:r>
              <a:rPr lang="en-US" sz="3000" dirty="0"/>
              <a:t>Reverse search images to see if they’ve been used out of context.</a:t>
            </a:r>
          </a:p>
          <a:p>
            <a:pPr lvl="0"/>
            <a:r>
              <a:rPr lang="en-US" sz="3000" dirty="0"/>
              <a:t>Watch for digitally altered visuals.</a:t>
            </a:r>
          </a:p>
          <a:p>
            <a:pPr marL="0" indent="0">
              <a:buNone/>
            </a:pPr>
            <a:r>
              <a:rPr lang="en-US" sz="3000" b="1" dirty="0" smtClean="0"/>
              <a:t>Fact-Check</a:t>
            </a:r>
            <a:endParaRPr lang="en-US" sz="3000" dirty="0"/>
          </a:p>
          <a:p>
            <a:pPr lvl="0"/>
            <a:r>
              <a:rPr lang="en-US" sz="3000" dirty="0"/>
              <a:t>Use fact-checking websites like Snopes, FactCheck.org, or </a:t>
            </a:r>
            <a:r>
              <a:rPr lang="en-US" sz="3000" dirty="0" err="1"/>
              <a:t>PolitiFact</a:t>
            </a:r>
            <a:r>
              <a:rPr lang="en-US" sz="3000" dirty="0"/>
              <a:t>.</a:t>
            </a:r>
          </a:p>
          <a:p>
            <a:pPr lvl="0"/>
            <a:r>
              <a:rPr lang="en-US" sz="3000" dirty="0"/>
              <a:t>If in doubt, wait before sharing.</a:t>
            </a:r>
          </a:p>
          <a:p>
            <a:endParaRPr lang="en-US" dirty="0"/>
          </a:p>
        </p:txBody>
      </p:sp>
      <p:pic>
        <p:nvPicPr>
          <p:cNvPr id="4" name="Picture 3" descr="EBRPL Logo.jpg">
            <a:extLst>
              <a:ext uri="{FF2B5EF4-FFF2-40B4-BE49-F238E27FC236}">
                <a16:creationId xmlns:a16="http://schemas.microsoft.com/office/drawing/2014/main" id="{C2EE4DCF-13AE-9542-BEF3-56ACCE7F5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7502" y="5902660"/>
            <a:ext cx="744498" cy="955340"/>
          </a:xfrm>
          <a:prstGeom prst="rect">
            <a:avLst/>
          </a:prstGeom>
        </p:spPr>
      </p:pic>
    </p:spTree>
    <p:extLst>
      <p:ext uri="{BB962C8B-B14F-4D97-AF65-F5344CB8AC3E}">
        <p14:creationId xmlns:p14="http://schemas.microsoft.com/office/powerpoint/2010/main" val="3771320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1116</TotalTime>
  <Words>1211</Words>
  <Application>Microsoft Office PowerPoint</Application>
  <PresentationFormat>Widescreen</PresentationFormat>
  <Paragraphs>158</Paragraphs>
  <Slides>38</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Have I Got News for You</vt:lpstr>
      <vt:lpstr>PowerPoint Presentation</vt:lpstr>
      <vt:lpstr>PowerPoint Presentation</vt:lpstr>
      <vt:lpstr>Common Types of Misinformation</vt:lpstr>
      <vt:lpstr>PowerPoint Presentation</vt:lpstr>
      <vt:lpstr>PowerPoint Presentation</vt:lpstr>
      <vt:lpstr>Spotting Fake News</vt:lpstr>
      <vt:lpstr>PowerPoint Presentation</vt:lpstr>
      <vt:lpstr>PowerPoint Presentation</vt:lpstr>
      <vt:lpstr>PowerPoint Presentation</vt:lpstr>
      <vt:lpstr>AI Chat Limitations</vt:lpstr>
      <vt:lpstr>Images &amp; Videos </vt:lpstr>
      <vt:lpstr>Deepfake</vt:lpstr>
      <vt:lpstr>Knock Off Books</vt:lpstr>
      <vt:lpstr>PowerPoint Presentation</vt:lpstr>
      <vt:lpstr>The Rhythm of the Algorithm </vt:lpstr>
      <vt:lpstr>Round 1: The Onion article or real?</vt:lpstr>
      <vt:lpstr>Question 1</vt:lpstr>
      <vt:lpstr>Question 2</vt:lpstr>
      <vt:lpstr>Question 3</vt:lpstr>
      <vt:lpstr>Question 4</vt:lpstr>
      <vt:lpstr>Question 5</vt:lpstr>
      <vt:lpstr>Round 2: AI or Not?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Round 3: What’s the Missing Word?</vt:lpstr>
      <vt:lpstr>Question 1:</vt:lpstr>
      <vt:lpstr>Question 2:</vt:lpstr>
      <vt:lpstr>Question 3:</vt:lpstr>
      <vt:lpstr>Question 4:</vt:lpstr>
      <vt:lpstr>Question 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Have I Got News for You</dc:title>
  <dc:creator>Andrew Tadman</dc:creator>
  <cp:lastModifiedBy>Andrew Tadman</cp:lastModifiedBy>
  <cp:revision>57</cp:revision>
  <dcterms:created xsi:type="dcterms:W3CDTF">2025-02-12T14:37:59Z</dcterms:created>
  <dcterms:modified xsi:type="dcterms:W3CDTF">2025-04-07T13:33:59Z</dcterms:modified>
</cp:coreProperties>
</file>