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panose="020B0604020202020204" charset="0"/>
      <p:regular r:id="rId15"/>
      <p:bold r:id="rId16"/>
      <p:italic r:id="rId17"/>
      <p:boldItalic r:id="rId18"/>
    </p:embeddedFont>
    <p:embeddedFont>
      <p:font typeface="Lexend"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
      <p:font typeface="Lexend SemiBold" panose="020B0604020202020204" charset="0"/>
      <p:regular r:id="rId29"/>
      <p:bold r:id="rId30"/>
    </p:embeddedFont>
    <p:embeddedFont>
      <p:font typeface="Lexend Black" panose="020B0604020202020204" charset="0"/>
      <p:bold r:id="rId31"/>
    </p:embeddedFont>
    <p:embeddedFont>
      <p:font typeface="Abril Fatface" panose="020B0604020202020204" charset="0"/>
      <p:regular r:id="rId32"/>
    </p:embeddedFont>
    <p:embeddedFont>
      <p:font typeface="Trebuchet MS" panose="020B0603020202020204" pitchFamily="34" charset="0"/>
      <p:regular r:id="rId33"/>
      <p:bold r:id="rId34"/>
      <p:italic r:id="rId35"/>
      <p:boldItalic r:id="rId36"/>
    </p:embeddedFont>
    <p:embeddedFont>
      <p:font typeface="Lexend Medium"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K6nokB6gohCoguDqlBKT4E1F/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600" y="1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customschemas.google.com/relationships/presentationmetadata" Target="meta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4f15a2f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4f15a2f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Salvation Army provides shelter for people experiencing homelessness. Shelter is free for the first 7-10 days, but there is an associated fee after that. </a:t>
            </a:r>
            <a:endParaRPr/>
          </a:p>
          <a:p>
            <a:pPr marL="0" lvl="0" indent="0" algn="l" rtl="0">
              <a:spcBef>
                <a:spcPts val="0"/>
              </a:spcBef>
              <a:spcAft>
                <a:spcPts val="0"/>
              </a:spcAft>
              <a:buNone/>
            </a:pPr>
            <a:endParaRPr/>
          </a:p>
          <a:p>
            <a:pPr marL="0" lvl="0" indent="0" algn="l" rtl="0">
              <a:spcBef>
                <a:spcPts val="0"/>
              </a:spcBef>
              <a:spcAft>
                <a:spcPts val="0"/>
              </a:spcAft>
              <a:buNone/>
            </a:pPr>
            <a:r>
              <a:rPr lang="en"/>
              <a:t>Joseph Homes and One Touch Ministry provide transitional housing for people exiting incarceration or that have recently exited incarceration. </a:t>
            </a:r>
            <a:endParaRPr/>
          </a:p>
          <a:p>
            <a:pPr marL="0" lvl="0" indent="0" algn="l" rtl="0">
              <a:spcBef>
                <a:spcPts val="0"/>
              </a:spcBef>
              <a:spcAft>
                <a:spcPts val="0"/>
              </a:spcAft>
              <a:buNone/>
            </a:pPr>
            <a:endParaRPr/>
          </a:p>
          <a:p>
            <a:pPr marL="0" lvl="0" indent="0" algn="l" rtl="0">
              <a:spcBef>
                <a:spcPts val="0"/>
              </a:spcBef>
              <a:spcAft>
                <a:spcPts val="0"/>
              </a:spcAft>
              <a:buNone/>
            </a:pPr>
            <a:r>
              <a:rPr lang="en"/>
              <a:t>Sanctuary for Life offers emergency for women 18 and older that are pregnant and up to 6 months after giving birth.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4f15a2f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c4f15a2f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t>Greet them like you would any other library patron. Make eye contact. Say"Hello, let me know if you need any help, etc."</a:t>
            </a:r>
            <a:endParaRPr/>
          </a:p>
          <a:p>
            <a:pPr marL="457200" lvl="0" indent="-298450" algn="l" rtl="0">
              <a:lnSpc>
                <a:spcPct val="115000"/>
              </a:lnSpc>
              <a:spcBef>
                <a:spcPts val="0"/>
              </a:spcBef>
              <a:spcAft>
                <a:spcPts val="0"/>
              </a:spcAft>
              <a:buClr>
                <a:schemeClr val="dk1"/>
              </a:buClr>
              <a:buSzPts val="1100"/>
              <a:buChar char="●"/>
            </a:pPr>
            <a:r>
              <a:rPr lang="en"/>
              <a:t>Respect personal space! People experiencing homelessness may lack any location where they can feel truly safe. With that in mind, personal space becomes even more important. Avoid cornering someone.</a:t>
            </a:r>
            <a:endParaRPr/>
          </a:p>
          <a:p>
            <a:pPr marL="457200" lvl="0" indent="-298450" algn="l" rtl="0">
              <a:lnSpc>
                <a:spcPct val="115000"/>
              </a:lnSpc>
              <a:spcBef>
                <a:spcPts val="0"/>
              </a:spcBef>
              <a:spcAft>
                <a:spcPts val="0"/>
              </a:spcAft>
              <a:buClr>
                <a:schemeClr val="dk1"/>
              </a:buClr>
              <a:buSzPts val="1100"/>
              <a:buChar char="●"/>
            </a:pPr>
            <a:r>
              <a:rPr lang="en"/>
              <a:t>Follow the lead of the patron. If someone isn’t interested in talking, let them be.</a:t>
            </a:r>
            <a:endParaRPr/>
          </a:p>
          <a:p>
            <a:pPr marL="457200" lvl="0" indent="-298450" algn="l" rtl="0">
              <a:lnSpc>
                <a:spcPct val="115000"/>
              </a:lnSpc>
              <a:spcBef>
                <a:spcPts val="0"/>
              </a:spcBef>
              <a:spcAft>
                <a:spcPts val="0"/>
              </a:spcAft>
              <a:buClr>
                <a:schemeClr val="dk1"/>
              </a:buClr>
              <a:buSzPts val="1100"/>
              <a:buChar char="●"/>
            </a:pPr>
            <a:r>
              <a:rPr lang="en"/>
              <a:t>It might take someone a while to feel comfortable to ask for resources. If someone repeatedly comes to your branch, keep using those basic engagement strategies - eye contact and a friendly greeting. Someone might ask you for resources the first time they come in, they might ask on one hundred and first time. </a:t>
            </a:r>
            <a:endParaRPr/>
          </a:p>
          <a:p>
            <a:pPr marL="457200" lvl="0" indent="-298450" algn="l" rtl="0">
              <a:lnSpc>
                <a:spcPct val="115000"/>
              </a:lnSpc>
              <a:spcBef>
                <a:spcPts val="0"/>
              </a:spcBef>
              <a:spcAft>
                <a:spcPts val="0"/>
              </a:spcAft>
              <a:buClr>
                <a:schemeClr val="dk1"/>
              </a:buClr>
              <a:buSzPts val="1100"/>
              <a:buChar char="●"/>
            </a:pPr>
            <a:r>
              <a:rPr lang="en"/>
              <a:t>Take a deep breath. The hardest part of helping someone in crisis is often keeping yourself calm. The better you’re able to do this, the better you’ll be able to handle the situation. </a:t>
            </a:r>
            <a:endParaRPr/>
          </a:p>
          <a:p>
            <a:pPr marL="457200" lvl="0" indent="-298450" algn="l" rtl="0">
              <a:lnSpc>
                <a:spcPct val="115000"/>
              </a:lnSpc>
              <a:spcBef>
                <a:spcPts val="0"/>
              </a:spcBef>
              <a:spcAft>
                <a:spcPts val="0"/>
              </a:spcAft>
              <a:buClr>
                <a:schemeClr val="dk1"/>
              </a:buClr>
              <a:buSzPts val="1100"/>
              <a:buChar char="●"/>
            </a:pPr>
            <a:r>
              <a:rPr lang="en"/>
              <a:t>The more distressed someone is, the less they hear your words. This means that nonverbal communication is important. Again, respect personal space. Be mindful of your gestures, facial expression, movements, and tone of voice.</a:t>
            </a:r>
            <a:endParaRPr/>
          </a:p>
          <a:p>
            <a:pPr marL="457200" lvl="0" indent="-298450" algn="l" rtl="0">
              <a:lnSpc>
                <a:spcPct val="115000"/>
              </a:lnSpc>
              <a:spcBef>
                <a:spcPts val="0"/>
              </a:spcBef>
              <a:spcAft>
                <a:spcPts val="0"/>
              </a:spcAft>
              <a:buClr>
                <a:schemeClr val="dk1"/>
              </a:buClr>
              <a:buSzPts val="1100"/>
              <a:buChar char="●"/>
            </a:pPr>
            <a:r>
              <a:rPr lang="en"/>
              <a:t>Be empathetic. It is harder to be angry with someone who is empathizing and agreeing with you. This is not to say you can’t set clear boundaries, but only that you should empathize with their feelings in that moment. </a:t>
            </a:r>
            <a:endParaRPr/>
          </a:p>
          <a:p>
            <a:pPr marL="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a7b0fa1d0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g34a7b0fa1d0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a7b0fa1d0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34a7b0fa1d0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a7b0fa1d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1F1F1F"/>
                </a:solidFill>
                <a:highlight>
                  <a:srgbClr val="FFFFFF"/>
                </a:highlight>
                <a:latin typeface="Roboto"/>
                <a:ea typeface="Roboto"/>
                <a:cs typeface="Roboto"/>
                <a:sym typeface="Roboto"/>
              </a:rPr>
              <a:t>Baton Rouge has the largest concentration of CoC Program funded housing providers in the LA BOSCOC and will receive roughly $8 million (out of $29 million) in CoC Program funding in FY23.</a:t>
            </a:r>
            <a:endParaRPr/>
          </a:p>
        </p:txBody>
      </p:sp>
      <p:sp>
        <p:nvSpPr>
          <p:cNvPr id="163" name="Google Shape;163;g34a7b0fa1d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a7b0fa1d0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34a7b0fa1d0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4a7b0fa1d0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Access Points:</a:t>
            </a:r>
            <a:endParaRPr sz="1050">
              <a:solidFill>
                <a:srgbClr val="1F1F1F"/>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Throughout our catchment area we have access points. They are a critical element of our COC, and provide the implementation of Coordinated Entry. Access points can provide the following services:</a:t>
            </a: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Initial contact with people experiencing homelessness</a:t>
            </a: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Direct them to emergency services</a:t>
            </a: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Assist them in returning to housing using their own support networks,</a:t>
            </a: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Triage them for housing and supportive services</a:t>
            </a:r>
            <a:endParaRPr sz="1050">
              <a:solidFill>
                <a:srgbClr val="1F1F1F"/>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212" name="Google Shape;212;g34a7b0fa1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a7b0fa1d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a7b0fa1d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a7b0fa1d0_0_5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g34a7b0fa1d0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4a7b0fa1d0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34a7b0fa1d0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9"/>
          <p:cNvGrpSpPr/>
          <p:nvPr/>
        </p:nvGrpSpPr>
        <p:grpSpPr>
          <a:xfrm>
            <a:off x="0" y="-6350"/>
            <a:ext cx="9144000" cy="5149850"/>
            <a:chOff x="0" y="-8467"/>
            <a:chExt cx="12192000" cy="6866467"/>
          </a:xfrm>
        </p:grpSpPr>
        <p:cxnSp>
          <p:nvCxnSpPr>
            <p:cNvPr id="24" name="Google Shape;24;p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9"/>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9"/>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9"/>
          <p:cNvSpPr txBox="1">
            <a:spLocks noGrp="1"/>
          </p:cNvSpPr>
          <p:nvPr>
            <p:ph type="ctrTitle"/>
          </p:nvPr>
        </p:nvSpPr>
        <p:spPr>
          <a:xfrm>
            <a:off x="1130300" y="1803400"/>
            <a:ext cx="5825202" cy="1234726"/>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9"/>
          <p:cNvSpPr txBox="1">
            <a:spLocks noGrp="1"/>
          </p:cNvSpPr>
          <p:nvPr>
            <p:ph type="subTitle" idx="1"/>
          </p:nvPr>
        </p:nvSpPr>
        <p:spPr>
          <a:xfrm>
            <a:off x="1130300" y="3038125"/>
            <a:ext cx="5825202" cy="822674"/>
          </a:xfrm>
          <a:prstGeom prst="rect">
            <a:avLst/>
          </a:prstGeom>
          <a:noFill/>
          <a:ln>
            <a:noFill/>
          </a:ln>
        </p:spPr>
        <p:txBody>
          <a:bodyPr spcFirstLastPara="1" wrap="square" lIns="68575" tIns="34275" rIns="68575" bIns="34275" anchor="t" anchorCtr="0">
            <a:noAutofit/>
          </a:bodyPr>
          <a:lstStyle>
            <a:lvl1pPr lvl="0" algn="r">
              <a:lnSpc>
                <a:spcPct val="100000"/>
              </a:lnSpc>
              <a:spcBef>
                <a:spcPts val="800"/>
              </a:spcBef>
              <a:spcAft>
                <a:spcPts val="0"/>
              </a:spcAft>
              <a:buSzPts val="1100"/>
              <a:buNone/>
              <a:defRPr>
                <a:solidFill>
                  <a:srgbClr val="7F7F7F"/>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36" name="Google Shape;36;p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9"/>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508001" y="457200"/>
            <a:ext cx="6447501" cy="2552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8"/>
          <p:cNvSpPr txBox="1">
            <a:spLocks noGrp="1"/>
          </p:cNvSpPr>
          <p:nvPr>
            <p:ph type="body" idx="1"/>
          </p:nvPr>
        </p:nvSpPr>
        <p:spPr>
          <a:xfrm>
            <a:off x="508001" y="3352800"/>
            <a:ext cx="6447501" cy="1178221"/>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93" name="Google Shape;93;p1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8"/>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9"/>
          <p:cNvSpPr txBox="1">
            <a:spLocks noGrp="1"/>
          </p:cNvSpPr>
          <p:nvPr>
            <p:ph type="body" idx="1"/>
          </p:nvPr>
        </p:nvSpPr>
        <p:spPr>
          <a:xfrm>
            <a:off x="1024604" y="2724150"/>
            <a:ext cx="5418393" cy="28575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000"/>
              <a:buFont typeface="Trebuchet MS"/>
              <a:buNone/>
              <a:defRPr sz="1200">
                <a:solidFill>
                  <a:srgbClr val="7F7F7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99" name="Google Shape;99;p19"/>
          <p:cNvSpPr txBox="1">
            <a:spLocks noGrp="1"/>
          </p:cNvSpPr>
          <p:nvPr>
            <p:ph type="body" idx="2"/>
          </p:nvPr>
        </p:nvSpPr>
        <p:spPr>
          <a:xfrm>
            <a:off x="508001" y="3352800"/>
            <a:ext cx="6447501" cy="1178221"/>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00" name="Google Shape;100;p1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9"/>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9"/>
          <p:cNvSpPr txBox="1"/>
          <p:nvPr/>
        </p:nvSpPr>
        <p:spPr>
          <a:xfrm>
            <a:off x="406403" y="592783"/>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04" name="Google Shape;104;p19"/>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BFE471"/>
                </a:solidFill>
                <a:latin typeface="Arial"/>
                <a:ea typeface="Arial"/>
                <a:cs typeface="Arial"/>
                <a:sym typeface="Arial"/>
              </a:rPr>
              <a:t>”</a:t>
            </a:r>
            <a:endParaRPr sz="14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508001" y="1448991"/>
            <a:ext cx="6447501" cy="1946595"/>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0"/>
          <p:cNvSpPr txBox="1">
            <a:spLocks noGrp="1"/>
          </p:cNvSpPr>
          <p:nvPr>
            <p:ph type="body" idx="1"/>
          </p:nvPr>
        </p:nvSpPr>
        <p:spPr>
          <a:xfrm>
            <a:off x="508001" y="3395586"/>
            <a:ext cx="6447501" cy="1135436"/>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08" name="Google Shape;108;p20"/>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0"/>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1"/>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rgbClr val="3F3F3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14" name="Google Shape;114;p21"/>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15" name="Google Shape;115;p21"/>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1"/>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1"/>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1"/>
          <p:cNvSpPr txBox="1"/>
          <p:nvPr/>
        </p:nvSpPr>
        <p:spPr>
          <a:xfrm>
            <a:off x="406403" y="592783"/>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19" name="Google Shape;119;p21"/>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514349" y="457200"/>
            <a:ext cx="6441152" cy="226695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2"/>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chemeClr val="accent1"/>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23" name="Google Shape;123;p22"/>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24" name="Google Shape;124;p22"/>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2"/>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2"/>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3"/>
          <p:cNvSpPr txBox="1">
            <a:spLocks noGrp="1"/>
          </p:cNvSpPr>
          <p:nvPr>
            <p:ph type="body" idx="1"/>
          </p:nvPr>
        </p:nvSpPr>
        <p:spPr>
          <a:xfrm rot="5400000">
            <a:off x="2276461" y="-148019"/>
            <a:ext cx="2910580" cy="6447501"/>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0" name="Google Shape;130;p2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3"/>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rot="5400000">
            <a:off x="4495739" y="1937215"/>
            <a:ext cx="3938588" cy="978557"/>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4"/>
          <p:cNvSpPr txBox="1">
            <a:spLocks noGrp="1"/>
          </p:cNvSpPr>
          <p:nvPr>
            <p:ph type="body" idx="1"/>
          </p:nvPr>
        </p:nvSpPr>
        <p:spPr>
          <a:xfrm rot="5400000">
            <a:off x="1186264" y="-221063"/>
            <a:ext cx="3938587" cy="5295112"/>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6" name="Google Shape;136;p24"/>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4"/>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24"/>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10"/>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42" name="Google Shape;42;p10"/>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0"/>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1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508001" y="2025650"/>
            <a:ext cx="6447501" cy="1369936"/>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accent1"/>
              </a:buClr>
              <a:buSzPts val="3000"/>
              <a:buFont typeface="Trebuchet MS"/>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11"/>
          <p:cNvSpPr txBox="1">
            <a:spLocks noGrp="1"/>
          </p:cNvSpPr>
          <p:nvPr>
            <p:ph type="body" idx="1"/>
          </p:nvPr>
        </p:nvSpPr>
        <p:spPr>
          <a:xfrm>
            <a:off x="508001" y="3395586"/>
            <a:ext cx="6447501" cy="645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1200"/>
              <a:buNone/>
              <a:defRPr sz="15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48" name="Google Shape;48;p11"/>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11"/>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1"/>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2"/>
          <p:cNvSpPr txBox="1">
            <a:spLocks noGrp="1"/>
          </p:cNvSpPr>
          <p:nvPr>
            <p:ph type="body" idx="1"/>
          </p:nvPr>
        </p:nvSpPr>
        <p:spPr>
          <a:xfrm>
            <a:off x="508000" y="1620442"/>
            <a:ext cx="3138026" cy="2910579"/>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54" name="Google Shape;54;p12"/>
          <p:cNvSpPr txBox="1">
            <a:spLocks noGrp="1"/>
          </p:cNvSpPr>
          <p:nvPr>
            <p:ph type="body" idx="2"/>
          </p:nvPr>
        </p:nvSpPr>
        <p:spPr>
          <a:xfrm>
            <a:off x="3817477" y="1620442"/>
            <a:ext cx="3138025" cy="291058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55" name="Google Shape;55;p12"/>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12"/>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2"/>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3"/>
          <p:cNvSpPr txBox="1">
            <a:spLocks noGrp="1"/>
          </p:cNvSpPr>
          <p:nvPr>
            <p:ph type="body" idx="1"/>
          </p:nvPr>
        </p:nvSpPr>
        <p:spPr>
          <a:xfrm>
            <a:off x="506809" y="1620737"/>
            <a:ext cx="3139217"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61" name="Google Shape;61;p13"/>
          <p:cNvSpPr txBox="1">
            <a:spLocks noGrp="1"/>
          </p:cNvSpPr>
          <p:nvPr>
            <p:ph type="body" idx="2"/>
          </p:nvPr>
        </p:nvSpPr>
        <p:spPr>
          <a:xfrm>
            <a:off x="506809" y="2052934"/>
            <a:ext cx="3139217" cy="2478088"/>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2" name="Google Shape;62;p13"/>
          <p:cNvSpPr txBox="1">
            <a:spLocks noGrp="1"/>
          </p:cNvSpPr>
          <p:nvPr>
            <p:ph type="body" idx="3"/>
          </p:nvPr>
        </p:nvSpPr>
        <p:spPr>
          <a:xfrm>
            <a:off x="3816287" y="1620737"/>
            <a:ext cx="3139213"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63" name="Google Shape;63;p13"/>
          <p:cNvSpPr txBox="1">
            <a:spLocks noGrp="1"/>
          </p:cNvSpPr>
          <p:nvPr>
            <p:ph type="body" idx="4"/>
          </p:nvPr>
        </p:nvSpPr>
        <p:spPr>
          <a:xfrm>
            <a:off x="3816288" y="2052934"/>
            <a:ext cx="3139213" cy="2478088"/>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4" name="Google Shape;64;p1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3"/>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4"/>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4"/>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4"/>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5"/>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5"/>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5"/>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508000" y="1123953"/>
            <a:ext cx="2890896" cy="958849"/>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6"/>
          <p:cNvSpPr txBox="1">
            <a:spLocks noGrp="1"/>
          </p:cNvSpPr>
          <p:nvPr>
            <p:ph type="body" idx="1"/>
          </p:nvPr>
        </p:nvSpPr>
        <p:spPr>
          <a:xfrm>
            <a:off x="3570346" y="386193"/>
            <a:ext cx="3385156" cy="4144828"/>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79" name="Google Shape;79;p16"/>
          <p:cNvSpPr txBox="1">
            <a:spLocks noGrp="1"/>
          </p:cNvSpPr>
          <p:nvPr>
            <p:ph type="body" idx="2"/>
          </p:nvPr>
        </p:nvSpPr>
        <p:spPr>
          <a:xfrm>
            <a:off x="508000" y="2082802"/>
            <a:ext cx="2890896" cy="1938337"/>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800"/>
              <a:buNone/>
              <a:defRPr sz="1100"/>
            </a:lvl2pPr>
            <a:lvl3pPr marL="1371600" lvl="2" indent="-228600" algn="l">
              <a:lnSpc>
                <a:spcPct val="100000"/>
              </a:lnSpc>
              <a:spcBef>
                <a:spcPts val="800"/>
              </a:spcBef>
              <a:spcAft>
                <a:spcPts val="0"/>
              </a:spcAft>
              <a:buSzPts val="700"/>
              <a:buNone/>
              <a:defRPr sz="900"/>
            </a:lvl3pPr>
            <a:lvl4pPr marL="1828800" lvl="3" indent="-228600" algn="l">
              <a:lnSpc>
                <a:spcPct val="100000"/>
              </a:lnSpc>
              <a:spcBef>
                <a:spcPts val="800"/>
              </a:spcBef>
              <a:spcAft>
                <a:spcPts val="0"/>
              </a:spcAft>
              <a:buSzPts val="600"/>
              <a:buNone/>
              <a:defRPr sz="800"/>
            </a:lvl4pPr>
            <a:lvl5pPr marL="2286000" lvl="4" indent="-228600" algn="l">
              <a:lnSpc>
                <a:spcPct val="100000"/>
              </a:lnSpc>
              <a:spcBef>
                <a:spcPts val="800"/>
              </a:spcBef>
              <a:spcAft>
                <a:spcPts val="0"/>
              </a:spcAft>
              <a:buSzPts val="600"/>
              <a:buNone/>
              <a:defRPr sz="800"/>
            </a:lvl5pPr>
            <a:lvl6pPr marL="2743200" lvl="5" indent="-228600" algn="l">
              <a:lnSpc>
                <a:spcPct val="100000"/>
              </a:lnSpc>
              <a:spcBef>
                <a:spcPts val="800"/>
              </a:spcBef>
              <a:spcAft>
                <a:spcPts val="0"/>
              </a:spcAft>
              <a:buSzPts val="600"/>
              <a:buNone/>
              <a:defRPr sz="800"/>
            </a:lvl6pPr>
            <a:lvl7pPr marL="3200400" lvl="6" indent="-228600" algn="l">
              <a:lnSpc>
                <a:spcPct val="100000"/>
              </a:lnSpc>
              <a:spcBef>
                <a:spcPts val="800"/>
              </a:spcBef>
              <a:spcAft>
                <a:spcPts val="0"/>
              </a:spcAft>
              <a:buSzPts val="600"/>
              <a:buNone/>
              <a:defRPr sz="800"/>
            </a:lvl7pPr>
            <a:lvl8pPr marL="3657600" lvl="7" indent="-228600" algn="l">
              <a:lnSpc>
                <a:spcPct val="100000"/>
              </a:lnSpc>
              <a:spcBef>
                <a:spcPts val="800"/>
              </a:spcBef>
              <a:spcAft>
                <a:spcPts val="0"/>
              </a:spcAft>
              <a:buSzPts val="600"/>
              <a:buNone/>
              <a:defRPr sz="800"/>
            </a:lvl8pPr>
            <a:lvl9pPr marL="4114800" lvl="8" indent="-228600" algn="l">
              <a:lnSpc>
                <a:spcPct val="100000"/>
              </a:lnSpc>
              <a:spcBef>
                <a:spcPts val="800"/>
              </a:spcBef>
              <a:spcAft>
                <a:spcPts val="0"/>
              </a:spcAft>
              <a:buSzPts val="600"/>
              <a:buNone/>
              <a:defRPr sz="800"/>
            </a:lvl9pPr>
          </a:lstStyle>
          <a:p>
            <a:endParaRPr/>
          </a:p>
        </p:txBody>
      </p:sp>
      <p:sp>
        <p:nvSpPr>
          <p:cNvPr id="80" name="Google Shape;80;p16"/>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6"/>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6"/>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508000" y="3600450"/>
            <a:ext cx="6447500" cy="425053"/>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accent1"/>
              </a:buClr>
              <a:buSzPts val="1800"/>
              <a:buFont typeface="Trebuchet MS"/>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7"/>
          <p:cNvSpPr>
            <a:spLocks noGrp="1"/>
          </p:cNvSpPr>
          <p:nvPr>
            <p:ph type="pic" idx="2"/>
          </p:nvPr>
        </p:nvSpPr>
        <p:spPr>
          <a:xfrm>
            <a:off x="508000" y="457200"/>
            <a:ext cx="6447501" cy="2884289"/>
          </a:xfrm>
          <a:prstGeom prst="rect">
            <a:avLst/>
          </a:prstGeom>
          <a:noFill/>
          <a:ln>
            <a:noFill/>
          </a:ln>
        </p:spPr>
      </p:sp>
      <p:sp>
        <p:nvSpPr>
          <p:cNvPr id="86" name="Google Shape;86;p17"/>
          <p:cNvSpPr txBox="1">
            <a:spLocks noGrp="1"/>
          </p:cNvSpPr>
          <p:nvPr>
            <p:ph type="body" idx="1"/>
          </p:nvPr>
        </p:nvSpPr>
        <p:spPr>
          <a:xfrm>
            <a:off x="508000" y="4025503"/>
            <a:ext cx="6447500" cy="505518"/>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700"/>
              <a:buNone/>
              <a:defRPr sz="9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87" name="Google Shape;87;p17"/>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7"/>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7"/>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8"/>
          <p:cNvGrpSpPr/>
          <p:nvPr/>
        </p:nvGrpSpPr>
        <p:grpSpPr>
          <a:xfrm>
            <a:off x="0" y="-6350"/>
            <a:ext cx="9144000" cy="5149850"/>
            <a:chOff x="0" y="-8467"/>
            <a:chExt cx="12192000" cy="6866467"/>
          </a:xfrm>
        </p:grpSpPr>
        <p:cxnSp>
          <p:nvCxnSpPr>
            <p:cNvPr id="7" name="Google Shape;7;p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8"/>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8" name="Google Shape;18;p8"/>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8"/>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ebrschools.org/parent-university/students-in-transition" TargetMode="External"/><Relationship Id="rId7" Type="http://schemas.openxmlformats.org/officeDocument/2006/relationships/hyperlink" Target="https://www.ccdiobr.org/what-we-do/transitional-housing/sanctuary-for-life-hous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1touchministry.org/" TargetMode="External"/><Relationship Id="rId5" Type="http://schemas.openxmlformats.org/officeDocument/2006/relationships/hyperlink" Target="https://www.ccdiobr.org/what-we-do/transitional-housing/joseph-homes/" TargetMode="External"/><Relationship Id="rId4" Type="http://schemas.openxmlformats.org/officeDocument/2006/relationships/hyperlink" Target="https://www.salvationarmybatonrouge.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laboscoc.org/housing-and-services"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www.laboscoc.org/outreach" TargetMode="External"/><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452875" y="2571750"/>
            <a:ext cx="6764400" cy="12348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chemeClr val="accent1"/>
              </a:buClr>
              <a:buSzPts val="4100"/>
              <a:buFont typeface="Trebuchet MS"/>
              <a:buNone/>
            </a:pPr>
            <a:endParaRPr sz="3600"/>
          </a:p>
          <a:p>
            <a:pPr marL="0" lvl="0" indent="0" algn="r" rtl="0">
              <a:lnSpc>
                <a:spcPct val="100000"/>
              </a:lnSpc>
              <a:spcBef>
                <a:spcPts val="0"/>
              </a:spcBef>
              <a:spcAft>
                <a:spcPts val="0"/>
              </a:spcAft>
              <a:buClr>
                <a:schemeClr val="accent1"/>
              </a:buClr>
              <a:buSzPts val="4100"/>
              <a:buFont typeface="Trebuchet MS"/>
              <a:buNone/>
            </a:pPr>
            <a:endParaRPr sz="3600"/>
          </a:p>
          <a:p>
            <a:pPr marL="0" lvl="0" indent="0" algn="r" rtl="0">
              <a:lnSpc>
                <a:spcPct val="100000"/>
              </a:lnSpc>
              <a:spcBef>
                <a:spcPts val="0"/>
              </a:spcBef>
              <a:spcAft>
                <a:spcPts val="0"/>
              </a:spcAft>
              <a:buClr>
                <a:schemeClr val="accent1"/>
              </a:buClr>
              <a:buSzPts val="4100"/>
              <a:buFont typeface="Trebuchet MS"/>
              <a:buNone/>
            </a:pPr>
            <a:endParaRPr sz="3600"/>
          </a:p>
          <a:p>
            <a:pPr marL="0" lvl="0" indent="0" algn="r" rtl="0">
              <a:lnSpc>
                <a:spcPct val="100000"/>
              </a:lnSpc>
              <a:spcBef>
                <a:spcPts val="0"/>
              </a:spcBef>
              <a:spcAft>
                <a:spcPts val="0"/>
              </a:spcAft>
              <a:buClr>
                <a:schemeClr val="accent1"/>
              </a:buClr>
              <a:buSzPts val="4100"/>
              <a:buFont typeface="Trebuchet MS"/>
              <a:buNone/>
            </a:pPr>
            <a:r>
              <a:rPr lang="en" sz="3600"/>
              <a:t>Louisiana Balance of State Continuum of Care</a:t>
            </a:r>
            <a:endParaRPr sz="3600"/>
          </a:p>
          <a:p>
            <a:pPr marL="0" lvl="0" indent="0" algn="r" rtl="0">
              <a:lnSpc>
                <a:spcPct val="100000"/>
              </a:lnSpc>
              <a:spcBef>
                <a:spcPts val="0"/>
              </a:spcBef>
              <a:spcAft>
                <a:spcPts val="0"/>
              </a:spcAft>
              <a:buClr>
                <a:schemeClr val="accent1"/>
              </a:buClr>
              <a:buSzPts val="4100"/>
              <a:buFont typeface="Trebuchet MS"/>
              <a:buNone/>
            </a:pPr>
            <a:r>
              <a:rPr lang="en" sz="1700"/>
              <a:t>Connecting Library Patrons with the homeless services system</a:t>
            </a:r>
            <a:r>
              <a:rPr lang="en" sz="3400"/>
              <a:t> </a:t>
            </a:r>
            <a:endParaRPr sz="3400"/>
          </a:p>
        </p:txBody>
      </p:sp>
      <p:pic>
        <p:nvPicPr>
          <p:cNvPr id="144" name="Google Shape;144;p1"/>
          <p:cNvPicPr preferRelativeResize="0"/>
          <p:nvPr/>
        </p:nvPicPr>
        <p:blipFill rotWithShape="1">
          <a:blip r:embed="rId3">
            <a:alphaModFix/>
          </a:blip>
          <a:srcRect/>
          <a:stretch/>
        </p:blipFill>
        <p:spPr>
          <a:xfrm>
            <a:off x="4396031" y="-70321"/>
            <a:ext cx="2559471" cy="1128656"/>
          </a:xfrm>
          <a:prstGeom prst="rect">
            <a:avLst/>
          </a:prstGeom>
          <a:noFill/>
          <a:ln>
            <a:noFill/>
          </a:ln>
        </p:spPr>
      </p:pic>
      <p:sp>
        <p:nvSpPr>
          <p:cNvPr id="145" name="Google Shape;145;p1"/>
          <p:cNvSpPr txBox="1"/>
          <p:nvPr/>
        </p:nvSpPr>
        <p:spPr>
          <a:xfrm>
            <a:off x="3825750" y="4080800"/>
            <a:ext cx="4236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latin typeface="Trebuchet MS"/>
                <a:ea typeface="Trebuchet MS"/>
                <a:cs typeface="Trebuchet MS"/>
                <a:sym typeface="Trebuchet MS"/>
              </a:rPr>
              <a:t>Victoria Johnson, Coordinated Entry Specialist</a:t>
            </a:r>
            <a:br>
              <a:rPr lang="en" b="1" dirty="0">
                <a:solidFill>
                  <a:schemeClr val="tx1"/>
                </a:solidFill>
                <a:latin typeface="Trebuchet MS"/>
                <a:ea typeface="Trebuchet MS"/>
                <a:cs typeface="Trebuchet MS"/>
                <a:sym typeface="Trebuchet MS"/>
              </a:rPr>
            </a:br>
            <a:r>
              <a:rPr lang="en" b="1" dirty="0">
                <a:solidFill>
                  <a:schemeClr val="tx1"/>
                </a:solidFill>
                <a:latin typeface="Trebuchet MS"/>
                <a:ea typeface="Trebuchet MS"/>
                <a:cs typeface="Trebuchet MS"/>
                <a:sym typeface="Trebuchet MS"/>
              </a:rPr>
              <a:t>Carrie Patterson, LCSW, CoC Manager</a:t>
            </a:r>
            <a:endParaRPr b="1" dirty="0">
              <a:solidFill>
                <a:schemeClr val="tx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c4f15a2fe8_0_12"/>
          <p:cNvSpPr txBox="1">
            <a:spLocks noGrp="1"/>
          </p:cNvSpPr>
          <p:nvPr>
            <p:ph type="title"/>
          </p:nvPr>
        </p:nvSpPr>
        <p:spPr>
          <a:xfrm>
            <a:off x="508000" y="457200"/>
            <a:ext cx="6447600" cy="443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Other Resources</a:t>
            </a:r>
            <a:endParaRPr/>
          </a:p>
        </p:txBody>
      </p:sp>
      <p:sp>
        <p:nvSpPr>
          <p:cNvPr id="340" name="Google Shape;340;g2c4f15a2fe8_0_12"/>
          <p:cNvSpPr txBox="1">
            <a:spLocks noGrp="1"/>
          </p:cNvSpPr>
          <p:nvPr>
            <p:ph type="body" idx="1"/>
          </p:nvPr>
        </p:nvSpPr>
        <p:spPr>
          <a:xfrm>
            <a:off x="508000" y="1181775"/>
            <a:ext cx="7306500" cy="3489300"/>
          </a:xfrm>
          <a:prstGeom prst="rect">
            <a:avLst/>
          </a:prstGeom>
        </p:spPr>
        <p:txBody>
          <a:bodyPr spcFirstLastPara="1" wrap="square" lIns="68575" tIns="34275" rIns="68575" bIns="34275" anchor="t" anchorCtr="0">
            <a:noAutofit/>
          </a:bodyPr>
          <a:lstStyle/>
          <a:p>
            <a:pPr marL="457200" lvl="0" indent="-323850" algn="l" rtl="0">
              <a:spcBef>
                <a:spcPts val="800"/>
              </a:spcBef>
              <a:spcAft>
                <a:spcPts val="0"/>
              </a:spcAft>
              <a:buSzPts val="1500"/>
              <a:buChar char="►"/>
            </a:pPr>
            <a:r>
              <a:rPr lang="en" sz="1500"/>
              <a:t>McKinney Vento: “Students in Transition” or homelessness liaisons are designated in each school district: </a:t>
            </a:r>
            <a:r>
              <a:rPr lang="en" sz="1300" u="sng">
                <a:solidFill>
                  <a:schemeClr val="hlink"/>
                </a:solidFill>
                <a:hlinkClick r:id="rId3"/>
              </a:rPr>
              <a:t>https://sites.google.com/ebrschools.org/parent-university/students-in-transition</a:t>
            </a:r>
            <a:endParaRPr sz="1300"/>
          </a:p>
          <a:p>
            <a:pPr marL="457200" lvl="0" indent="-336550" algn="l" rtl="0">
              <a:spcBef>
                <a:spcPts val="0"/>
              </a:spcBef>
              <a:spcAft>
                <a:spcPts val="0"/>
              </a:spcAft>
              <a:buSzPts val="1700"/>
              <a:buChar char="►"/>
            </a:pPr>
            <a:r>
              <a:rPr lang="en" sz="1700"/>
              <a:t>Salvation Army: </a:t>
            </a:r>
            <a:r>
              <a:rPr lang="en" sz="1300" u="sng">
                <a:solidFill>
                  <a:schemeClr val="hlink"/>
                </a:solidFill>
                <a:hlinkClick r:id="rId4"/>
              </a:rPr>
              <a:t>https://www.salvationarmybatonrouge.org/</a:t>
            </a:r>
            <a:endParaRPr sz="1300"/>
          </a:p>
          <a:p>
            <a:pPr marL="457200" lvl="0" indent="-336550" algn="l" rtl="0">
              <a:spcBef>
                <a:spcPts val="0"/>
              </a:spcBef>
              <a:spcAft>
                <a:spcPts val="0"/>
              </a:spcAft>
              <a:buSzPts val="1700"/>
              <a:buChar char="►"/>
            </a:pPr>
            <a:r>
              <a:rPr lang="en" sz="1700"/>
              <a:t>Prison Reentry</a:t>
            </a:r>
            <a:endParaRPr sz="1700"/>
          </a:p>
          <a:p>
            <a:pPr marL="914400" lvl="1" indent="-336550" algn="l" rtl="0">
              <a:spcBef>
                <a:spcPts val="0"/>
              </a:spcBef>
              <a:spcAft>
                <a:spcPts val="0"/>
              </a:spcAft>
              <a:buSzPts val="1700"/>
              <a:buChar char="►"/>
            </a:pPr>
            <a:r>
              <a:rPr lang="en" sz="1700"/>
              <a:t>Joseph Homes: </a:t>
            </a:r>
            <a:r>
              <a:rPr lang="en" sz="1300" u="sng">
                <a:solidFill>
                  <a:schemeClr val="hlink"/>
                </a:solidFill>
                <a:hlinkClick r:id="rId5"/>
              </a:rPr>
              <a:t>https://www.ccdiobr.org/what-we-do/transitional-housing/joseph-homes/</a:t>
            </a:r>
            <a:endParaRPr sz="1300"/>
          </a:p>
          <a:p>
            <a:pPr marL="914400" lvl="1" indent="-336550" algn="l" rtl="0">
              <a:spcBef>
                <a:spcPts val="0"/>
              </a:spcBef>
              <a:spcAft>
                <a:spcPts val="0"/>
              </a:spcAft>
              <a:buSzPts val="1700"/>
              <a:buChar char="►"/>
            </a:pPr>
            <a:r>
              <a:rPr lang="en" sz="1700"/>
              <a:t>One Touch Ministry: </a:t>
            </a:r>
            <a:r>
              <a:rPr lang="en" sz="1300" u="sng">
                <a:solidFill>
                  <a:schemeClr val="hlink"/>
                </a:solidFill>
                <a:hlinkClick r:id="rId6"/>
              </a:rPr>
              <a:t>https://www.1touchministry.org/</a:t>
            </a:r>
            <a:endParaRPr sz="1300"/>
          </a:p>
          <a:p>
            <a:pPr marL="457200" lvl="0" indent="-336550" algn="l" rtl="0">
              <a:spcBef>
                <a:spcPts val="0"/>
              </a:spcBef>
              <a:spcAft>
                <a:spcPts val="0"/>
              </a:spcAft>
              <a:buSzPts val="1700"/>
              <a:buChar char="►"/>
            </a:pPr>
            <a:r>
              <a:rPr lang="en" sz="1700"/>
              <a:t>Sanctuary for Life: </a:t>
            </a:r>
            <a:r>
              <a:rPr lang="en" sz="1300" u="sng">
                <a:solidFill>
                  <a:schemeClr val="hlink"/>
                </a:solidFill>
                <a:hlinkClick r:id="rId7"/>
              </a:rPr>
              <a:t>https://www.ccdiobr.org/what-we-do/transitional-housing/sanctuary-for-life-housing/</a:t>
            </a:r>
            <a:endParaRPr sz="1300"/>
          </a:p>
          <a:p>
            <a:pPr marL="457200" lvl="0" indent="0" algn="l" rtl="0">
              <a:spcBef>
                <a:spcPts val="800"/>
              </a:spcBef>
              <a:spcAft>
                <a:spcPts val="0"/>
              </a:spcAft>
              <a:buNone/>
            </a:pP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c4f15a2fe8_0_5"/>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Brief Engagement and De-escalation Tips</a:t>
            </a:r>
            <a:endParaRPr/>
          </a:p>
        </p:txBody>
      </p:sp>
      <p:sp>
        <p:nvSpPr>
          <p:cNvPr id="346" name="Google Shape;346;g2c4f15a2fe8_0_5"/>
          <p:cNvSpPr txBox="1">
            <a:spLocks noGrp="1"/>
          </p:cNvSpPr>
          <p:nvPr>
            <p:ph type="body" idx="1"/>
          </p:nvPr>
        </p:nvSpPr>
        <p:spPr>
          <a:xfrm>
            <a:off x="508000" y="1620442"/>
            <a:ext cx="6447600" cy="29106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sz="2000"/>
              <a:t>Engagement </a:t>
            </a:r>
            <a:endParaRPr sz="2000"/>
          </a:p>
          <a:p>
            <a:pPr marL="914400" lvl="1" indent="-336550" algn="l" rtl="0">
              <a:spcBef>
                <a:spcPts val="0"/>
              </a:spcBef>
              <a:spcAft>
                <a:spcPts val="0"/>
              </a:spcAft>
              <a:buSzPts val="1700"/>
              <a:buChar char="►"/>
            </a:pPr>
            <a:r>
              <a:rPr lang="en" sz="1800"/>
              <a:t>Treat someone you believe might be experiencing homelessness the same as you would any other patron.</a:t>
            </a:r>
            <a:endParaRPr sz="1800"/>
          </a:p>
          <a:p>
            <a:pPr marL="914400" lvl="1" indent="-336550" algn="l" rtl="0">
              <a:spcBef>
                <a:spcPts val="0"/>
              </a:spcBef>
              <a:spcAft>
                <a:spcPts val="0"/>
              </a:spcAft>
              <a:buSzPts val="1700"/>
              <a:buChar char="►"/>
            </a:pPr>
            <a:r>
              <a:rPr lang="en" sz="1800"/>
              <a:t>Follow the lead of the patron!</a:t>
            </a:r>
            <a:endParaRPr sz="1800"/>
          </a:p>
          <a:p>
            <a:pPr marL="457200" lvl="0" indent="-336550" algn="l" rtl="0">
              <a:spcBef>
                <a:spcPts val="0"/>
              </a:spcBef>
              <a:spcAft>
                <a:spcPts val="0"/>
              </a:spcAft>
              <a:buSzPts val="1700"/>
              <a:buChar char="►"/>
            </a:pPr>
            <a:r>
              <a:rPr lang="en" sz="2000"/>
              <a:t>De-escalation </a:t>
            </a:r>
            <a:endParaRPr sz="2000"/>
          </a:p>
          <a:p>
            <a:pPr marL="914400" lvl="1" indent="-336550" algn="l" rtl="0">
              <a:spcBef>
                <a:spcPts val="0"/>
              </a:spcBef>
              <a:spcAft>
                <a:spcPts val="0"/>
              </a:spcAft>
              <a:buSzPts val="1700"/>
              <a:buChar char="►"/>
            </a:pPr>
            <a:r>
              <a:rPr lang="en" sz="1800"/>
              <a:t>Take a deep breath</a:t>
            </a:r>
            <a:endParaRPr sz="1800"/>
          </a:p>
          <a:p>
            <a:pPr marL="914400" lvl="1" indent="-336550" algn="l" rtl="0">
              <a:spcBef>
                <a:spcPts val="0"/>
              </a:spcBef>
              <a:spcAft>
                <a:spcPts val="0"/>
              </a:spcAft>
              <a:buSzPts val="1700"/>
              <a:buChar char="►"/>
            </a:pPr>
            <a:r>
              <a:rPr lang="en" sz="1800"/>
              <a:t>Focus on nonverbal communication</a:t>
            </a:r>
            <a:endParaRPr sz="1800"/>
          </a:p>
          <a:p>
            <a:pPr marL="914400" lvl="1" indent="-336550" algn="l" rtl="0">
              <a:spcBef>
                <a:spcPts val="0"/>
              </a:spcBef>
              <a:spcAft>
                <a:spcPts val="0"/>
              </a:spcAft>
              <a:buSzPts val="1700"/>
              <a:buChar char="►"/>
            </a:pPr>
            <a:r>
              <a:rPr lang="en" sz="1800"/>
              <a:t>Be empathetic </a:t>
            </a:r>
            <a:endParaRPr sz="1800"/>
          </a:p>
          <a:p>
            <a:pPr marL="914400" lvl="1" indent="-342900" algn="l" rtl="0">
              <a:spcBef>
                <a:spcPts val="0"/>
              </a:spcBef>
              <a:spcAft>
                <a:spcPts val="0"/>
              </a:spcAft>
              <a:buSzPts val="1800"/>
              <a:buChar char="►"/>
            </a:pPr>
            <a:r>
              <a:rPr lang="en" sz="1800"/>
              <a:t>Provide information as able - but be realistic</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4a7b0fa1d0_0_359"/>
          <p:cNvSpPr/>
          <p:nvPr/>
        </p:nvSpPr>
        <p:spPr>
          <a:xfrm rot="10800000">
            <a:off x="0" y="0"/>
            <a:ext cx="9144000" cy="51435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77" b="-38887"/>
            </a:stretch>
          </a:blipFill>
          <a:ln>
            <a:noFill/>
          </a:ln>
        </p:spPr>
      </p:sp>
      <p:sp>
        <p:nvSpPr>
          <p:cNvPr id="352" name="Google Shape;352;g34a7b0fa1d0_0_359"/>
          <p:cNvSpPr/>
          <p:nvPr/>
        </p:nvSpPr>
        <p:spPr>
          <a:xfrm>
            <a:off x="4840817" y="-63"/>
            <a:ext cx="4303078" cy="5143437"/>
          </a:xfrm>
          <a:custGeom>
            <a:avLst/>
            <a:gdLst/>
            <a:ahLst/>
            <a:cxnLst/>
            <a:rect l="l" t="t" r="r" b="b"/>
            <a:pathLst>
              <a:path w="8606155" h="10286873" extrusionOk="0">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rotWithShape="1">
            <a:blip r:embed="rId4">
              <a:alphaModFix/>
            </a:blip>
            <a:stretch>
              <a:fillRect l="-219" r="-21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353" name="Google Shape;353;g34a7b0fa1d0_0_359"/>
          <p:cNvGrpSpPr/>
          <p:nvPr/>
        </p:nvGrpSpPr>
        <p:grpSpPr>
          <a:xfrm rot="826408">
            <a:off x="-9172253" y="-1819224"/>
            <a:ext cx="10513472" cy="6452404"/>
            <a:chOff x="0" y="-19050"/>
            <a:chExt cx="5537802" cy="3398700"/>
          </a:xfrm>
        </p:grpSpPr>
        <p:sp>
          <p:nvSpPr>
            <p:cNvPr id="354" name="Google Shape;354;g34a7b0fa1d0_0_359"/>
            <p:cNvSpPr/>
            <p:nvPr/>
          </p:nvSpPr>
          <p:spPr>
            <a:xfrm>
              <a:off x="0" y="0"/>
              <a:ext cx="5537802" cy="3379601"/>
            </a:xfrm>
            <a:custGeom>
              <a:avLst/>
              <a:gdLst/>
              <a:ahLst/>
              <a:cxnLst/>
              <a:rect l="l" t="t" r="r" b="b"/>
              <a:pathLst>
                <a:path w="5537802" h="3379601" extrusionOk="0">
                  <a:moveTo>
                    <a:pt x="0" y="0"/>
                  </a:moveTo>
                  <a:lnTo>
                    <a:pt x="5537802" y="0"/>
                  </a:lnTo>
                  <a:lnTo>
                    <a:pt x="5537802" y="3379601"/>
                  </a:lnTo>
                  <a:lnTo>
                    <a:pt x="0" y="3379601"/>
                  </a:lnTo>
                  <a:close/>
                </a:path>
              </a:pathLst>
            </a:custGeom>
            <a:solidFill>
              <a:srgbClr val="1C5739"/>
            </a:solidFill>
            <a:ln>
              <a:noFill/>
            </a:ln>
          </p:spPr>
        </p:sp>
        <p:sp>
          <p:nvSpPr>
            <p:cNvPr id="355" name="Google Shape;355;g34a7b0fa1d0_0_359"/>
            <p:cNvSpPr txBox="1"/>
            <p:nvPr/>
          </p:nvSpPr>
          <p:spPr>
            <a:xfrm>
              <a:off x="0" y="-19050"/>
              <a:ext cx="5537700" cy="33987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356" name="Google Shape;356;g34a7b0fa1d0_0_359"/>
          <p:cNvGrpSpPr/>
          <p:nvPr/>
        </p:nvGrpSpPr>
        <p:grpSpPr>
          <a:xfrm rot="773922">
            <a:off x="5022077" y="2147115"/>
            <a:ext cx="157196" cy="4277444"/>
            <a:chOff x="0" y="-19050"/>
            <a:chExt cx="82800" cy="2253084"/>
          </a:xfrm>
        </p:grpSpPr>
        <p:sp>
          <p:nvSpPr>
            <p:cNvPr id="357" name="Google Shape;357;g34a7b0fa1d0_0_359"/>
            <p:cNvSpPr/>
            <p:nvPr/>
          </p:nvSpPr>
          <p:spPr>
            <a:xfrm>
              <a:off x="0" y="0"/>
              <a:ext cx="82656" cy="2234034"/>
            </a:xfrm>
            <a:custGeom>
              <a:avLst/>
              <a:gdLst/>
              <a:ahLst/>
              <a:cxnLst/>
              <a:rect l="l" t="t" r="r" b="b"/>
              <a:pathLst>
                <a:path w="82656" h="2234034" extrusionOk="0">
                  <a:moveTo>
                    <a:pt x="0" y="0"/>
                  </a:moveTo>
                  <a:lnTo>
                    <a:pt x="82656" y="0"/>
                  </a:lnTo>
                  <a:lnTo>
                    <a:pt x="82656" y="2234034"/>
                  </a:lnTo>
                  <a:lnTo>
                    <a:pt x="0" y="2234034"/>
                  </a:lnTo>
                  <a:close/>
                </a:path>
              </a:pathLst>
            </a:custGeom>
            <a:solidFill>
              <a:srgbClr val="1C5739"/>
            </a:solidFill>
            <a:ln>
              <a:noFill/>
            </a:ln>
          </p:spPr>
        </p:sp>
        <p:sp>
          <p:nvSpPr>
            <p:cNvPr id="358" name="Google Shape;358;g34a7b0fa1d0_0_359"/>
            <p:cNvSpPr txBox="1"/>
            <p:nvPr/>
          </p:nvSpPr>
          <p:spPr>
            <a:xfrm>
              <a:off x="0" y="-19050"/>
              <a:ext cx="82800" cy="22530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359" name="Google Shape;359;g34a7b0fa1d0_0_359"/>
          <p:cNvGrpSpPr/>
          <p:nvPr/>
        </p:nvGrpSpPr>
        <p:grpSpPr>
          <a:xfrm rot="773922">
            <a:off x="1874851" y="-2452674"/>
            <a:ext cx="157196" cy="4277444"/>
            <a:chOff x="0" y="-19050"/>
            <a:chExt cx="82800" cy="2253084"/>
          </a:xfrm>
        </p:grpSpPr>
        <p:sp>
          <p:nvSpPr>
            <p:cNvPr id="360" name="Google Shape;360;g34a7b0fa1d0_0_359"/>
            <p:cNvSpPr/>
            <p:nvPr/>
          </p:nvSpPr>
          <p:spPr>
            <a:xfrm>
              <a:off x="0" y="0"/>
              <a:ext cx="82656" cy="2234034"/>
            </a:xfrm>
            <a:custGeom>
              <a:avLst/>
              <a:gdLst/>
              <a:ahLst/>
              <a:cxnLst/>
              <a:rect l="l" t="t" r="r" b="b"/>
              <a:pathLst>
                <a:path w="82656" h="2234034" extrusionOk="0">
                  <a:moveTo>
                    <a:pt x="0" y="0"/>
                  </a:moveTo>
                  <a:lnTo>
                    <a:pt x="82656" y="0"/>
                  </a:lnTo>
                  <a:lnTo>
                    <a:pt x="82656" y="2234034"/>
                  </a:lnTo>
                  <a:lnTo>
                    <a:pt x="0" y="2234034"/>
                  </a:lnTo>
                  <a:close/>
                </a:path>
              </a:pathLst>
            </a:custGeom>
            <a:solidFill>
              <a:srgbClr val="397D5A"/>
            </a:solidFill>
            <a:ln>
              <a:noFill/>
            </a:ln>
          </p:spPr>
        </p:sp>
        <p:sp>
          <p:nvSpPr>
            <p:cNvPr id="361" name="Google Shape;361;g34a7b0fa1d0_0_359"/>
            <p:cNvSpPr txBox="1"/>
            <p:nvPr/>
          </p:nvSpPr>
          <p:spPr>
            <a:xfrm>
              <a:off x="0" y="-19050"/>
              <a:ext cx="82800" cy="22530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62" name="Google Shape;362;g34a7b0fa1d0_0_359"/>
          <p:cNvSpPr/>
          <p:nvPr/>
        </p:nvSpPr>
        <p:spPr>
          <a:xfrm>
            <a:off x="-781824" y="4101884"/>
            <a:ext cx="1903286" cy="1041616"/>
          </a:xfrm>
          <a:custGeom>
            <a:avLst/>
            <a:gdLst/>
            <a:ahLst/>
            <a:cxnLst/>
            <a:rect l="l" t="t" r="r" b="b"/>
            <a:pathLst>
              <a:path w="3806571" h="2083232" extrusionOk="0">
                <a:moveTo>
                  <a:pt x="0" y="0"/>
                </a:moveTo>
                <a:lnTo>
                  <a:pt x="3806571" y="0"/>
                </a:lnTo>
                <a:lnTo>
                  <a:pt x="3806571" y="2083232"/>
                </a:lnTo>
                <a:lnTo>
                  <a:pt x="0" y="2083232"/>
                </a:lnTo>
                <a:lnTo>
                  <a:pt x="0" y="0"/>
                </a:lnTo>
                <a:close/>
              </a:path>
            </a:pathLst>
          </a:custGeom>
          <a:blipFill rotWithShape="1">
            <a:blip r:embed="rId5">
              <a:alphaModFix/>
            </a:blip>
            <a:stretch>
              <a:fillRect/>
            </a:stretch>
          </a:blipFill>
          <a:ln>
            <a:noFill/>
          </a:ln>
        </p:spPr>
      </p:sp>
      <p:grpSp>
        <p:nvGrpSpPr>
          <p:cNvPr id="363" name="Google Shape;363;g34a7b0fa1d0_0_359"/>
          <p:cNvGrpSpPr/>
          <p:nvPr/>
        </p:nvGrpSpPr>
        <p:grpSpPr>
          <a:xfrm>
            <a:off x="420980" y="3018321"/>
            <a:ext cx="1400810" cy="1400810"/>
            <a:chOff x="0" y="0"/>
            <a:chExt cx="6350000" cy="6350000"/>
          </a:xfrm>
        </p:grpSpPr>
        <p:sp>
          <p:nvSpPr>
            <p:cNvPr id="364" name="Google Shape;364;g34a7b0fa1d0_0_359"/>
            <p:cNvSpPr/>
            <p:nvPr/>
          </p:nvSpPr>
          <p:spPr>
            <a:xfrm>
              <a:off x="655320" y="655320"/>
              <a:ext cx="5039360" cy="5039360"/>
            </a:xfrm>
            <a:custGeom>
              <a:avLst/>
              <a:gdLst/>
              <a:ahLst/>
              <a:cxnLst/>
              <a:rect l="l" t="t" r="r" b="b"/>
              <a:pathLst>
                <a:path w="5039360" h="5039360" extrusionOk="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rotWithShape="1">
              <a:blip r:embed="rId6">
                <a:alphaModFix/>
              </a:blip>
              <a:stretch>
                <a:fillRect l="-239" r="-23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65" name="Google Shape;365;g34a7b0fa1d0_0_359"/>
            <p:cNvSpPr/>
            <p:nvPr/>
          </p:nvSpPr>
          <p:spPr>
            <a:xfrm>
              <a:off x="0" y="0"/>
              <a:ext cx="6350000" cy="6350000"/>
            </a:xfrm>
            <a:custGeom>
              <a:avLst/>
              <a:gdLst/>
              <a:ahLst/>
              <a:cxnLst/>
              <a:rect l="l" t="t" r="r" b="b"/>
              <a:pathLst>
                <a:path w="6350000" h="6350000" extrusionOk="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366" name="Google Shape;366;g34a7b0fa1d0_0_359"/>
          <p:cNvSpPr/>
          <p:nvPr/>
        </p:nvSpPr>
        <p:spPr>
          <a:xfrm>
            <a:off x="1938481" y="3510869"/>
            <a:ext cx="192478" cy="192478"/>
          </a:xfrm>
          <a:custGeom>
            <a:avLst/>
            <a:gdLst/>
            <a:ahLst/>
            <a:cxnLst/>
            <a:rect l="l" t="t" r="r" b="b"/>
            <a:pathLst>
              <a:path w="384955" h="384955" extrusionOk="0">
                <a:moveTo>
                  <a:pt x="0" y="0"/>
                </a:moveTo>
                <a:lnTo>
                  <a:pt x="384955" y="0"/>
                </a:lnTo>
                <a:lnTo>
                  <a:pt x="384955" y="384955"/>
                </a:lnTo>
                <a:lnTo>
                  <a:pt x="0" y="384955"/>
                </a:lnTo>
                <a:lnTo>
                  <a:pt x="0" y="0"/>
                </a:lnTo>
                <a:close/>
              </a:path>
            </a:pathLst>
          </a:custGeom>
          <a:blipFill rotWithShape="1">
            <a:blip r:embed="rId7">
              <a:alphaModFix/>
            </a:blip>
            <a:stretch>
              <a:fillRect/>
            </a:stretch>
          </a:blipFill>
          <a:ln>
            <a:noFill/>
          </a:ln>
        </p:spPr>
      </p:sp>
      <p:sp>
        <p:nvSpPr>
          <p:cNvPr id="367" name="Google Shape;367;g34a7b0fa1d0_0_359"/>
          <p:cNvSpPr/>
          <p:nvPr/>
        </p:nvSpPr>
        <p:spPr>
          <a:xfrm>
            <a:off x="1938481" y="3268419"/>
            <a:ext cx="192478" cy="192478"/>
          </a:xfrm>
          <a:custGeom>
            <a:avLst/>
            <a:gdLst/>
            <a:ahLst/>
            <a:cxnLst/>
            <a:rect l="l" t="t" r="r" b="b"/>
            <a:pathLst>
              <a:path w="384955" h="384955" extrusionOk="0">
                <a:moveTo>
                  <a:pt x="0" y="0"/>
                </a:moveTo>
                <a:lnTo>
                  <a:pt x="384955" y="0"/>
                </a:lnTo>
                <a:lnTo>
                  <a:pt x="384955" y="384955"/>
                </a:lnTo>
                <a:lnTo>
                  <a:pt x="0" y="384955"/>
                </a:lnTo>
                <a:lnTo>
                  <a:pt x="0" y="0"/>
                </a:lnTo>
                <a:close/>
              </a:path>
            </a:pathLst>
          </a:custGeom>
          <a:blipFill rotWithShape="1">
            <a:blip r:embed="rId8">
              <a:alphaModFix/>
            </a:blip>
            <a:stretch>
              <a:fillRect/>
            </a:stretch>
          </a:blipFill>
          <a:ln>
            <a:noFill/>
          </a:ln>
        </p:spPr>
      </p:sp>
      <p:sp>
        <p:nvSpPr>
          <p:cNvPr id="368" name="Google Shape;368;g34a7b0fa1d0_0_359"/>
          <p:cNvSpPr/>
          <p:nvPr/>
        </p:nvSpPr>
        <p:spPr>
          <a:xfrm>
            <a:off x="2078100" y="611773"/>
            <a:ext cx="2302074" cy="1015151"/>
          </a:xfrm>
          <a:custGeom>
            <a:avLst/>
            <a:gdLst/>
            <a:ahLst/>
            <a:cxnLst/>
            <a:rect l="l" t="t" r="r" b="b"/>
            <a:pathLst>
              <a:path w="4604148" h="2030301" extrusionOk="0">
                <a:moveTo>
                  <a:pt x="0" y="0"/>
                </a:moveTo>
                <a:lnTo>
                  <a:pt x="4604147" y="0"/>
                </a:lnTo>
                <a:lnTo>
                  <a:pt x="4604147" y="2030302"/>
                </a:lnTo>
                <a:lnTo>
                  <a:pt x="0" y="2030302"/>
                </a:lnTo>
                <a:lnTo>
                  <a:pt x="0" y="0"/>
                </a:lnTo>
                <a:close/>
              </a:path>
            </a:pathLst>
          </a:custGeom>
          <a:blipFill rotWithShape="1">
            <a:blip r:embed="rId9">
              <a:alphaModFix/>
            </a:blip>
            <a:stretch>
              <a:fillRect/>
            </a:stretch>
          </a:blipFill>
          <a:ln>
            <a:noFill/>
          </a:ln>
        </p:spPr>
      </p:sp>
      <p:sp>
        <p:nvSpPr>
          <p:cNvPr id="369" name="Google Shape;369;g34a7b0fa1d0_0_359"/>
          <p:cNvSpPr txBox="1"/>
          <p:nvPr/>
        </p:nvSpPr>
        <p:spPr>
          <a:xfrm>
            <a:off x="1764785" y="1737551"/>
            <a:ext cx="2718000" cy="1173900"/>
          </a:xfrm>
          <a:prstGeom prst="rect">
            <a:avLst/>
          </a:prstGeom>
          <a:noFill/>
          <a:ln>
            <a:noFill/>
          </a:ln>
        </p:spPr>
        <p:txBody>
          <a:bodyPr spcFirstLastPara="1" wrap="square" lIns="0" tIns="0" rIns="0" bIns="0" anchor="t" anchorCtr="0">
            <a:spAutoFit/>
          </a:bodyPr>
          <a:lstStyle/>
          <a:p>
            <a:pPr marL="0" marR="0" lvl="0" indent="0" algn="ctr" rtl="0">
              <a:lnSpc>
                <a:spcPct val="93002"/>
              </a:lnSpc>
              <a:spcBef>
                <a:spcPts val="0"/>
              </a:spcBef>
              <a:spcAft>
                <a:spcPts val="0"/>
              </a:spcAft>
              <a:buClr>
                <a:srgbClr val="000000"/>
              </a:buClr>
              <a:buSzPts val="4100"/>
              <a:buFont typeface="Arial"/>
              <a:buNone/>
            </a:pPr>
            <a:r>
              <a:rPr lang="en" sz="4100" b="0" i="0" u="none" strike="noStrike" cap="none">
                <a:solidFill>
                  <a:srgbClr val="231F20"/>
                </a:solidFill>
                <a:latin typeface="Lexend Black"/>
                <a:ea typeface="Lexend Black"/>
                <a:cs typeface="Lexend Black"/>
                <a:sym typeface="Lexend Black"/>
              </a:rPr>
              <a:t>THANK YOU</a:t>
            </a:r>
            <a:endParaRPr sz="700" b="0" i="0" u="none" strike="noStrike" cap="none">
              <a:solidFill>
                <a:srgbClr val="000000"/>
              </a:solidFill>
              <a:latin typeface="Lexend Black"/>
              <a:ea typeface="Lexend Black"/>
              <a:cs typeface="Lexend Black"/>
              <a:sym typeface="Lexend Black"/>
            </a:endParaRPr>
          </a:p>
        </p:txBody>
      </p:sp>
      <p:sp>
        <p:nvSpPr>
          <p:cNvPr id="370" name="Google Shape;370;g34a7b0fa1d0_0_359"/>
          <p:cNvSpPr txBox="1"/>
          <p:nvPr/>
        </p:nvSpPr>
        <p:spPr>
          <a:xfrm>
            <a:off x="2206106" y="3487057"/>
            <a:ext cx="2928900" cy="1539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cpatterson@lhc.la.gov</a:t>
            </a:r>
            <a:endParaRPr sz="1000" b="0" i="0" u="none" strike="noStrike" cap="none">
              <a:solidFill>
                <a:srgbClr val="000000"/>
              </a:solidFill>
              <a:latin typeface="Arial"/>
              <a:ea typeface="Arial"/>
              <a:cs typeface="Arial"/>
              <a:sym typeface="Arial"/>
            </a:endParaRPr>
          </a:p>
        </p:txBody>
      </p:sp>
      <p:sp>
        <p:nvSpPr>
          <p:cNvPr id="371" name="Google Shape;371;g34a7b0fa1d0_0_359"/>
          <p:cNvSpPr txBox="1"/>
          <p:nvPr/>
        </p:nvSpPr>
        <p:spPr>
          <a:xfrm>
            <a:off x="2206106" y="3252351"/>
            <a:ext cx="1185300" cy="1539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(225) </a:t>
            </a:r>
            <a:r>
              <a:rPr lang="en" sz="1000"/>
              <a:t>763-8903</a:t>
            </a:r>
            <a:endParaRPr sz="700" b="0" i="0" u="none" strike="noStrike" cap="none">
              <a:solidFill>
                <a:srgbClr val="000000"/>
              </a:solidFill>
              <a:latin typeface="Arial"/>
              <a:ea typeface="Arial"/>
              <a:cs typeface="Arial"/>
              <a:sym typeface="Arial"/>
            </a:endParaRPr>
          </a:p>
        </p:txBody>
      </p:sp>
      <p:sp>
        <p:nvSpPr>
          <p:cNvPr id="372" name="Google Shape;372;g34a7b0fa1d0_0_359"/>
          <p:cNvSpPr txBox="1"/>
          <p:nvPr/>
        </p:nvSpPr>
        <p:spPr>
          <a:xfrm>
            <a:off x="1940964" y="2871488"/>
            <a:ext cx="23658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Montserrat"/>
                <a:ea typeface="Montserrat"/>
                <a:cs typeface="Montserrat"/>
                <a:sym typeface="Montserrat"/>
              </a:rPr>
              <a:t>Carrie Patterson, LCSW</a:t>
            </a:r>
            <a:endParaRPr sz="12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Montserrat"/>
                <a:ea typeface="Montserrat"/>
                <a:cs typeface="Montserrat"/>
                <a:sym typeface="Montserrat"/>
              </a:rPr>
              <a:t>COC Manager</a:t>
            </a:r>
            <a:endParaRPr sz="1000" b="1" i="0" u="none" strike="noStrike" cap="none">
              <a:solidFill>
                <a:srgbClr val="000000"/>
              </a:solidFill>
              <a:latin typeface="Montserrat"/>
              <a:ea typeface="Montserrat"/>
              <a:cs typeface="Montserrat"/>
              <a:sym typeface="Montserrat"/>
            </a:endParaRPr>
          </a:p>
        </p:txBody>
      </p:sp>
      <p:sp>
        <p:nvSpPr>
          <p:cNvPr id="373" name="Google Shape;373;g34a7b0fa1d0_0_359"/>
          <p:cNvSpPr/>
          <p:nvPr/>
        </p:nvSpPr>
        <p:spPr>
          <a:xfrm>
            <a:off x="1995481" y="4384094"/>
            <a:ext cx="192478" cy="192478"/>
          </a:xfrm>
          <a:custGeom>
            <a:avLst/>
            <a:gdLst/>
            <a:ahLst/>
            <a:cxnLst/>
            <a:rect l="l" t="t" r="r" b="b"/>
            <a:pathLst>
              <a:path w="384955" h="384955" extrusionOk="0">
                <a:moveTo>
                  <a:pt x="0" y="0"/>
                </a:moveTo>
                <a:lnTo>
                  <a:pt x="384955" y="0"/>
                </a:lnTo>
                <a:lnTo>
                  <a:pt x="384955" y="384955"/>
                </a:lnTo>
                <a:lnTo>
                  <a:pt x="0" y="384955"/>
                </a:lnTo>
                <a:lnTo>
                  <a:pt x="0" y="0"/>
                </a:lnTo>
                <a:close/>
              </a:path>
            </a:pathLst>
          </a:custGeom>
          <a:blipFill rotWithShape="1">
            <a:blip r:embed="rId7">
              <a:alphaModFix/>
            </a:blip>
            <a:stretch>
              <a:fillRect/>
            </a:stretch>
          </a:blipFill>
          <a:ln>
            <a:noFill/>
          </a:ln>
        </p:spPr>
      </p:sp>
      <p:sp>
        <p:nvSpPr>
          <p:cNvPr id="374" name="Google Shape;374;g34a7b0fa1d0_0_359"/>
          <p:cNvSpPr/>
          <p:nvPr/>
        </p:nvSpPr>
        <p:spPr>
          <a:xfrm>
            <a:off x="1995481" y="4639980"/>
            <a:ext cx="192392" cy="192478"/>
          </a:xfrm>
          <a:custGeom>
            <a:avLst/>
            <a:gdLst/>
            <a:ahLst/>
            <a:cxnLst/>
            <a:rect l="l" t="t" r="r" b="b"/>
            <a:pathLst>
              <a:path w="384783" h="384955" extrusionOk="0">
                <a:moveTo>
                  <a:pt x="0" y="0"/>
                </a:moveTo>
                <a:lnTo>
                  <a:pt x="384783" y="0"/>
                </a:lnTo>
                <a:lnTo>
                  <a:pt x="384783" y="384955"/>
                </a:lnTo>
                <a:lnTo>
                  <a:pt x="0" y="384955"/>
                </a:lnTo>
                <a:lnTo>
                  <a:pt x="0" y="0"/>
                </a:lnTo>
                <a:close/>
              </a:path>
            </a:pathLst>
          </a:custGeom>
          <a:blipFill rotWithShape="1">
            <a:blip r:embed="rId10">
              <a:alphaModFix/>
            </a:blip>
            <a:stretch>
              <a:fillRect/>
            </a:stretch>
          </a:blipFill>
          <a:ln>
            <a:noFill/>
          </a:ln>
        </p:spPr>
      </p:sp>
      <p:sp>
        <p:nvSpPr>
          <p:cNvPr id="375" name="Google Shape;375;g34a7b0fa1d0_0_359"/>
          <p:cNvSpPr/>
          <p:nvPr/>
        </p:nvSpPr>
        <p:spPr>
          <a:xfrm>
            <a:off x="1995481" y="4141644"/>
            <a:ext cx="192478" cy="192478"/>
          </a:xfrm>
          <a:custGeom>
            <a:avLst/>
            <a:gdLst/>
            <a:ahLst/>
            <a:cxnLst/>
            <a:rect l="l" t="t" r="r" b="b"/>
            <a:pathLst>
              <a:path w="384955" h="384955" extrusionOk="0">
                <a:moveTo>
                  <a:pt x="0" y="0"/>
                </a:moveTo>
                <a:lnTo>
                  <a:pt x="384955" y="0"/>
                </a:lnTo>
                <a:lnTo>
                  <a:pt x="384955" y="384955"/>
                </a:lnTo>
                <a:lnTo>
                  <a:pt x="0" y="384955"/>
                </a:lnTo>
                <a:lnTo>
                  <a:pt x="0" y="0"/>
                </a:lnTo>
                <a:close/>
              </a:path>
            </a:pathLst>
          </a:custGeom>
          <a:blipFill rotWithShape="1">
            <a:blip r:embed="rId8">
              <a:alphaModFix/>
            </a:blip>
            <a:stretch>
              <a:fillRect/>
            </a:stretch>
          </a:blipFill>
          <a:ln>
            <a:noFill/>
          </a:ln>
        </p:spPr>
      </p:sp>
      <p:sp>
        <p:nvSpPr>
          <p:cNvPr id="376" name="Google Shape;376;g34a7b0fa1d0_0_359"/>
          <p:cNvSpPr txBox="1"/>
          <p:nvPr/>
        </p:nvSpPr>
        <p:spPr>
          <a:xfrm>
            <a:off x="2263106" y="4616167"/>
            <a:ext cx="2928900" cy="1539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www.LABOSCOC.org</a:t>
            </a:r>
            <a:endParaRPr sz="700" b="0" i="0" u="none" strike="noStrike" cap="none">
              <a:solidFill>
                <a:srgbClr val="000000"/>
              </a:solidFill>
              <a:latin typeface="Arial"/>
              <a:ea typeface="Arial"/>
              <a:cs typeface="Arial"/>
              <a:sym typeface="Arial"/>
            </a:endParaRPr>
          </a:p>
        </p:txBody>
      </p:sp>
      <p:sp>
        <p:nvSpPr>
          <p:cNvPr id="377" name="Google Shape;377;g34a7b0fa1d0_0_359"/>
          <p:cNvSpPr txBox="1"/>
          <p:nvPr/>
        </p:nvSpPr>
        <p:spPr>
          <a:xfrm>
            <a:off x="2263106" y="4360282"/>
            <a:ext cx="2928900" cy="1539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vjohnson@lhc.la.gov</a:t>
            </a:r>
            <a:endParaRPr sz="1000" b="0" i="0" u="none" strike="noStrike" cap="none">
              <a:solidFill>
                <a:srgbClr val="000000"/>
              </a:solidFill>
              <a:latin typeface="Arial"/>
              <a:ea typeface="Arial"/>
              <a:cs typeface="Arial"/>
              <a:sym typeface="Arial"/>
            </a:endParaRPr>
          </a:p>
        </p:txBody>
      </p:sp>
      <p:sp>
        <p:nvSpPr>
          <p:cNvPr id="378" name="Google Shape;378;g34a7b0fa1d0_0_359"/>
          <p:cNvSpPr txBox="1"/>
          <p:nvPr/>
        </p:nvSpPr>
        <p:spPr>
          <a:xfrm>
            <a:off x="2263106" y="4125576"/>
            <a:ext cx="1185300" cy="1539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(225) </a:t>
            </a:r>
            <a:r>
              <a:rPr lang="en" sz="1000"/>
              <a:t>763-3986</a:t>
            </a:r>
            <a:endParaRPr sz="700" b="0" i="0" u="none" strike="noStrike" cap="none">
              <a:solidFill>
                <a:srgbClr val="000000"/>
              </a:solidFill>
              <a:latin typeface="Arial"/>
              <a:ea typeface="Arial"/>
              <a:cs typeface="Arial"/>
              <a:sym typeface="Arial"/>
            </a:endParaRPr>
          </a:p>
        </p:txBody>
      </p:sp>
      <p:sp>
        <p:nvSpPr>
          <p:cNvPr id="379" name="Google Shape;379;g34a7b0fa1d0_0_359"/>
          <p:cNvSpPr txBox="1"/>
          <p:nvPr/>
        </p:nvSpPr>
        <p:spPr>
          <a:xfrm>
            <a:off x="1995477" y="3793944"/>
            <a:ext cx="2089200" cy="292500"/>
          </a:xfrm>
          <a:prstGeom prst="rect">
            <a:avLst/>
          </a:prstGeom>
          <a:noFill/>
          <a:ln>
            <a:noFill/>
          </a:ln>
        </p:spPr>
        <p:txBody>
          <a:bodyPr spcFirstLastPara="1" wrap="square" lIns="0" tIns="0" rIns="0" bIns="0" anchor="t" anchorCtr="0">
            <a:spAutoFit/>
          </a:bodyPr>
          <a:lstStyle/>
          <a:p>
            <a:pPr marL="0" marR="0" lvl="0" indent="0" algn="l" rtl="0">
              <a:lnSpc>
                <a:spcPct val="75000"/>
              </a:lnSpc>
              <a:spcBef>
                <a:spcPts val="0"/>
              </a:spcBef>
              <a:spcAft>
                <a:spcPts val="0"/>
              </a:spcAft>
              <a:buClr>
                <a:srgbClr val="000000"/>
              </a:buClr>
              <a:buSzPts val="1200"/>
              <a:buFont typeface="Arial"/>
              <a:buNone/>
            </a:pPr>
            <a:r>
              <a:rPr lang="en" sz="1200" b="1" i="0" u="none" strike="noStrike" cap="none">
                <a:solidFill>
                  <a:srgbClr val="000000"/>
                </a:solidFill>
                <a:latin typeface="Montserrat"/>
                <a:ea typeface="Montserrat"/>
                <a:cs typeface="Montserrat"/>
                <a:sym typeface="Montserrat"/>
              </a:rPr>
              <a:t>Victoria Johnson</a:t>
            </a:r>
            <a:endParaRPr sz="12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Montserrat"/>
                <a:ea typeface="Montserrat"/>
                <a:cs typeface="Montserrat"/>
                <a:sym typeface="Montserrat"/>
              </a:rPr>
              <a:t>Coordinated Entry Specialist</a:t>
            </a:r>
            <a:endParaRPr sz="10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34a7b0fa1d0_0_674"/>
          <p:cNvGrpSpPr/>
          <p:nvPr/>
        </p:nvGrpSpPr>
        <p:grpSpPr>
          <a:xfrm>
            <a:off x="474563" y="903937"/>
            <a:ext cx="2501556" cy="3680266"/>
            <a:chOff x="0" y="-19050"/>
            <a:chExt cx="1705800" cy="1938002"/>
          </a:xfrm>
        </p:grpSpPr>
        <p:sp>
          <p:nvSpPr>
            <p:cNvPr id="151" name="Google Shape;151;g34a7b0fa1d0_0_674"/>
            <p:cNvSpPr/>
            <p:nvPr/>
          </p:nvSpPr>
          <p:spPr>
            <a:xfrm>
              <a:off x="0" y="0"/>
              <a:ext cx="1705798" cy="1918952"/>
            </a:xfrm>
            <a:custGeom>
              <a:avLst/>
              <a:gdLst/>
              <a:ahLst/>
              <a:cxnLst/>
              <a:rect l="l" t="t" r="r" b="b"/>
              <a:pathLst>
                <a:path w="1705798" h="1918952" extrusionOk="0">
                  <a:moveTo>
                    <a:pt x="76044" y="0"/>
                  </a:moveTo>
                  <a:lnTo>
                    <a:pt x="1629754" y="0"/>
                  </a:lnTo>
                  <a:cubicBezTo>
                    <a:pt x="1649922" y="0"/>
                    <a:pt x="1669264" y="8012"/>
                    <a:pt x="1683525" y="22273"/>
                  </a:cubicBezTo>
                  <a:cubicBezTo>
                    <a:pt x="1697786" y="36534"/>
                    <a:pt x="1705798" y="55876"/>
                    <a:pt x="1705798" y="76044"/>
                  </a:cubicBezTo>
                  <a:lnTo>
                    <a:pt x="1705798" y="1842908"/>
                  </a:lnTo>
                  <a:cubicBezTo>
                    <a:pt x="1705798" y="1884906"/>
                    <a:pt x="1671752" y="1918952"/>
                    <a:pt x="1629754" y="1918952"/>
                  </a:cubicBezTo>
                  <a:lnTo>
                    <a:pt x="76044" y="1918952"/>
                  </a:lnTo>
                  <a:cubicBezTo>
                    <a:pt x="55876" y="1918952"/>
                    <a:pt x="36534" y="1910941"/>
                    <a:pt x="22273" y="1896680"/>
                  </a:cubicBezTo>
                  <a:cubicBezTo>
                    <a:pt x="8012" y="1882418"/>
                    <a:pt x="0" y="1863076"/>
                    <a:pt x="0" y="1842908"/>
                  </a:cubicBezTo>
                  <a:lnTo>
                    <a:pt x="0" y="76044"/>
                  </a:lnTo>
                  <a:cubicBezTo>
                    <a:pt x="0" y="55876"/>
                    <a:pt x="8012" y="36534"/>
                    <a:pt x="22273" y="22273"/>
                  </a:cubicBezTo>
                  <a:cubicBezTo>
                    <a:pt x="36534" y="8012"/>
                    <a:pt x="55876" y="0"/>
                    <a:pt x="76044" y="0"/>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52" name="Google Shape;152;g34a7b0fa1d0_0_674"/>
            <p:cNvSpPr txBox="1"/>
            <p:nvPr/>
          </p:nvSpPr>
          <p:spPr>
            <a:xfrm>
              <a:off x="0" y="-19050"/>
              <a:ext cx="1705800" cy="19380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53" name="Google Shape;153;g34a7b0fa1d0_0_674"/>
          <p:cNvSpPr txBox="1"/>
          <p:nvPr/>
        </p:nvSpPr>
        <p:spPr>
          <a:xfrm>
            <a:off x="2405196" y="90032"/>
            <a:ext cx="4134900" cy="807600"/>
          </a:xfrm>
          <a:prstGeom prst="rect">
            <a:avLst/>
          </a:prstGeom>
          <a:noFill/>
          <a:ln>
            <a:noFill/>
          </a:ln>
        </p:spPr>
        <p:txBody>
          <a:bodyPr spcFirstLastPara="1" wrap="square" lIns="0" tIns="0" rIns="0" bIns="0" anchor="t" anchorCtr="0">
            <a:spAutoFit/>
          </a:bodyPr>
          <a:lstStyle/>
          <a:p>
            <a:pPr marL="0" marR="0" lvl="0" indent="0" algn="l" rtl="0">
              <a:lnSpc>
                <a:spcPct val="98998"/>
              </a:lnSpc>
              <a:spcBef>
                <a:spcPts val="0"/>
              </a:spcBef>
              <a:spcAft>
                <a:spcPts val="0"/>
              </a:spcAft>
              <a:buClr>
                <a:srgbClr val="000000"/>
              </a:buClr>
              <a:buSzPts val="5300"/>
              <a:buFont typeface="Arial"/>
              <a:buNone/>
            </a:pPr>
            <a:r>
              <a:rPr lang="en" sz="5300" b="0" i="0" u="none" strike="noStrike" cap="none">
                <a:solidFill>
                  <a:srgbClr val="397D5A"/>
                </a:solidFill>
                <a:latin typeface="Lexend Black"/>
                <a:ea typeface="Lexend Black"/>
                <a:cs typeface="Lexend Black"/>
                <a:sym typeface="Lexend Black"/>
              </a:rPr>
              <a:t>LA BOS</a:t>
            </a:r>
            <a:r>
              <a:rPr lang="en" sz="5300" b="0" i="0" u="none" strike="noStrike" cap="none">
                <a:solidFill>
                  <a:srgbClr val="8BC349"/>
                </a:solidFill>
                <a:latin typeface="Lexend Black"/>
                <a:ea typeface="Lexend Black"/>
                <a:cs typeface="Lexend Black"/>
                <a:sym typeface="Lexend Black"/>
              </a:rPr>
              <a:t>COC</a:t>
            </a:r>
            <a:endParaRPr sz="700" b="0" i="0" u="none" strike="noStrike" cap="none">
              <a:solidFill>
                <a:srgbClr val="000000"/>
              </a:solidFill>
              <a:latin typeface="Lexend Black"/>
              <a:ea typeface="Lexend Black"/>
              <a:cs typeface="Lexend Black"/>
              <a:sym typeface="Lexend Black"/>
            </a:endParaRPr>
          </a:p>
        </p:txBody>
      </p:sp>
      <p:sp>
        <p:nvSpPr>
          <p:cNvPr id="154" name="Google Shape;154;g34a7b0fa1d0_0_674"/>
          <p:cNvSpPr txBox="1"/>
          <p:nvPr/>
        </p:nvSpPr>
        <p:spPr>
          <a:xfrm>
            <a:off x="586725" y="820275"/>
            <a:ext cx="2300700" cy="3877800"/>
          </a:xfrm>
          <a:prstGeom prst="rect">
            <a:avLst/>
          </a:prstGeom>
          <a:noFill/>
          <a:ln>
            <a:noFill/>
          </a:ln>
        </p:spPr>
        <p:txBody>
          <a:bodyPr spcFirstLastPara="1" wrap="square" lIns="0" tIns="0" rIns="0" bIns="0" anchor="t" anchorCtr="0">
            <a:spAutoFit/>
          </a:bodyPr>
          <a:lstStyle/>
          <a:p>
            <a:pPr marL="0" marR="0" lvl="0" indent="0" algn="l" rtl="0">
              <a:lnSpc>
                <a:spcPct val="138037"/>
              </a:lnSpc>
              <a:spcBef>
                <a:spcPts val="0"/>
              </a:spcBef>
              <a:spcAft>
                <a:spcPts val="0"/>
              </a:spcAft>
              <a:buClr>
                <a:srgbClr val="000000"/>
              </a:buClr>
              <a:buSzPts val="1100"/>
              <a:buFont typeface="Arial"/>
              <a:buNone/>
            </a:pPr>
            <a:endParaRPr sz="1100" b="0" i="0" u="none" strike="noStrike" cap="none">
              <a:solidFill>
                <a:srgbClr val="FDFBFB"/>
              </a:solidFill>
              <a:latin typeface="Lexend Medium"/>
              <a:ea typeface="Lexend Medium"/>
              <a:cs typeface="Lexend Medium"/>
              <a:sym typeface="Lexend Medium"/>
            </a:endParaRPr>
          </a:p>
          <a:p>
            <a:pPr marL="0" marR="0" lvl="0" indent="0" algn="l" rtl="0">
              <a:lnSpc>
                <a:spcPct val="138024"/>
              </a:lnSpc>
              <a:spcBef>
                <a:spcPts val="0"/>
              </a:spcBef>
              <a:spcAft>
                <a:spcPts val="0"/>
              </a:spcAft>
              <a:buClr>
                <a:srgbClr val="000000"/>
              </a:buClr>
              <a:buSzPts val="1100"/>
              <a:buFont typeface="Arial"/>
              <a:buNone/>
            </a:pPr>
            <a:r>
              <a:rPr lang="en" sz="1100" b="0" i="0" u="none" strike="noStrike" cap="none">
                <a:solidFill>
                  <a:srgbClr val="FDFBFB"/>
                </a:solidFill>
                <a:latin typeface="Lexend Medium"/>
                <a:ea typeface="Lexend Medium"/>
                <a:cs typeface="Lexend Medium"/>
                <a:sym typeface="Lexend Medium"/>
              </a:rPr>
              <a:t>The Louisiana Balance of State Continuum of Care (LA BOSCOC)</a:t>
            </a:r>
            <a:endParaRPr sz="900" b="0" i="0" u="none" strike="noStrike" cap="none">
              <a:solidFill>
                <a:srgbClr val="000000"/>
              </a:solidFill>
              <a:latin typeface="Lexend Medium"/>
              <a:ea typeface="Lexend Medium"/>
              <a:cs typeface="Lexend Medium"/>
              <a:sym typeface="Lexend Medium"/>
            </a:endParaRPr>
          </a:p>
          <a:p>
            <a:pPr marL="0" marR="0" lvl="0" indent="0" algn="l" rtl="0">
              <a:lnSpc>
                <a:spcPct val="138024"/>
              </a:lnSpc>
              <a:spcBef>
                <a:spcPts val="0"/>
              </a:spcBef>
              <a:spcAft>
                <a:spcPts val="0"/>
              </a:spcAft>
              <a:buClr>
                <a:srgbClr val="000000"/>
              </a:buClr>
              <a:buSzPts val="1100"/>
              <a:buFont typeface="Arial"/>
              <a:buNone/>
            </a:pPr>
            <a:endParaRPr sz="1100" b="0" i="0" u="none" strike="noStrike" cap="none">
              <a:solidFill>
                <a:srgbClr val="FDFBFB"/>
              </a:solidFill>
              <a:latin typeface="Lexend Medium"/>
              <a:ea typeface="Lexend Medium"/>
              <a:cs typeface="Lexend Medium"/>
              <a:sym typeface="Lexend Medium"/>
            </a:endParaRPr>
          </a:p>
          <a:p>
            <a:pPr marL="203200" marR="0" lvl="1" indent="-107950" algn="l" rtl="0">
              <a:lnSpc>
                <a:spcPct val="138024"/>
              </a:lnSpc>
              <a:spcBef>
                <a:spcPts val="0"/>
              </a:spcBef>
              <a:spcAft>
                <a:spcPts val="0"/>
              </a:spcAft>
              <a:buClr>
                <a:srgbClr val="FDFBFB"/>
              </a:buClr>
              <a:buSzPts val="1100"/>
              <a:buFont typeface="Lexend Medium"/>
              <a:buChar char="•"/>
            </a:pPr>
            <a:r>
              <a:rPr lang="en" sz="1100" b="0" i="0" u="none" strike="noStrike" cap="none">
                <a:solidFill>
                  <a:srgbClr val="FDFBFB"/>
                </a:solidFill>
                <a:latin typeface="Lexend Medium"/>
                <a:ea typeface="Lexend Medium"/>
                <a:cs typeface="Lexend Medium"/>
                <a:sym typeface="Lexend Medium"/>
              </a:rPr>
              <a:t>Coalition of people and housing service providers dedicated to preventing and ending homelessness</a:t>
            </a:r>
            <a:endParaRPr sz="900" b="0" i="0" u="none" strike="noStrike" cap="none">
              <a:solidFill>
                <a:srgbClr val="000000"/>
              </a:solidFill>
              <a:latin typeface="Lexend Medium"/>
              <a:ea typeface="Lexend Medium"/>
              <a:cs typeface="Lexend Medium"/>
              <a:sym typeface="Lexend Medium"/>
            </a:endParaRPr>
          </a:p>
          <a:p>
            <a:pPr marL="203200" marR="0" lvl="1" indent="-107950" algn="l" rtl="0">
              <a:lnSpc>
                <a:spcPct val="138024"/>
              </a:lnSpc>
              <a:spcBef>
                <a:spcPts val="0"/>
              </a:spcBef>
              <a:spcAft>
                <a:spcPts val="0"/>
              </a:spcAft>
              <a:buClr>
                <a:srgbClr val="FDFBFB"/>
              </a:buClr>
              <a:buSzPts val="1100"/>
              <a:buFont typeface="Lexend Medium"/>
              <a:buChar char="•"/>
            </a:pPr>
            <a:r>
              <a:rPr lang="en" sz="1100" b="0" i="0" u="none" strike="noStrike" cap="none">
                <a:solidFill>
                  <a:srgbClr val="FDFBFB"/>
                </a:solidFill>
                <a:latin typeface="Lexend Medium"/>
                <a:ea typeface="Lexend Medium"/>
                <a:cs typeface="Lexend Medium"/>
                <a:sym typeface="Lexend Medium"/>
              </a:rPr>
              <a:t>Louisiana Housing Corporation is the LA BOSCOC lead agency </a:t>
            </a:r>
            <a:endParaRPr sz="900" b="0" i="0" u="none" strike="noStrike" cap="none">
              <a:solidFill>
                <a:srgbClr val="000000"/>
              </a:solidFill>
              <a:latin typeface="Lexend Medium"/>
              <a:ea typeface="Lexend Medium"/>
              <a:cs typeface="Lexend Medium"/>
              <a:sym typeface="Lexend Medium"/>
            </a:endParaRPr>
          </a:p>
          <a:p>
            <a:pPr marL="203200" marR="0" lvl="1" indent="-107950" algn="l" rtl="0">
              <a:lnSpc>
                <a:spcPct val="138024"/>
              </a:lnSpc>
              <a:spcBef>
                <a:spcPts val="0"/>
              </a:spcBef>
              <a:spcAft>
                <a:spcPts val="0"/>
              </a:spcAft>
              <a:buClr>
                <a:srgbClr val="FDFBFB"/>
              </a:buClr>
              <a:buSzPts val="1100"/>
              <a:buFont typeface="Lexend Medium"/>
              <a:buChar char="•"/>
            </a:pPr>
            <a:r>
              <a:rPr lang="en" sz="1100" b="0" i="0" u="none" strike="noStrike" cap="none">
                <a:solidFill>
                  <a:srgbClr val="FDFBFB"/>
                </a:solidFill>
                <a:latin typeface="Lexend Medium"/>
                <a:ea typeface="Lexend Medium"/>
                <a:cs typeface="Lexend Medium"/>
                <a:sym typeface="Lexend Medium"/>
              </a:rPr>
              <a:t>Geography: Lake Charles area, Baton Rouge area, Natchitoches/Sabine, Plaquemines/St. Bernard and Houma area (22 parishes) </a:t>
            </a:r>
            <a:endParaRPr sz="900" b="0" i="0" u="none" strike="noStrike" cap="none">
              <a:solidFill>
                <a:srgbClr val="000000"/>
              </a:solidFill>
              <a:latin typeface="Lexend Medium"/>
              <a:ea typeface="Lexend Medium"/>
              <a:cs typeface="Lexend Medium"/>
              <a:sym typeface="Lexend Medium"/>
            </a:endParaRPr>
          </a:p>
          <a:p>
            <a:pPr marL="0" marR="0" lvl="0" indent="0" algn="l" rtl="0">
              <a:lnSpc>
                <a:spcPct val="155868"/>
              </a:lnSpc>
              <a:spcBef>
                <a:spcPts val="0"/>
              </a:spcBef>
              <a:spcAft>
                <a:spcPts val="0"/>
              </a:spcAft>
              <a:buClr>
                <a:srgbClr val="000000"/>
              </a:buClr>
              <a:buSzPts val="900"/>
              <a:buFont typeface="Arial"/>
              <a:buNone/>
            </a:pPr>
            <a:endParaRPr sz="900" b="0" i="0" u="none" strike="noStrike" cap="none">
              <a:solidFill>
                <a:srgbClr val="FDFBFB"/>
              </a:solidFill>
              <a:latin typeface="Arial"/>
              <a:ea typeface="Arial"/>
              <a:cs typeface="Arial"/>
              <a:sym typeface="Arial"/>
            </a:endParaRPr>
          </a:p>
        </p:txBody>
      </p:sp>
      <p:grpSp>
        <p:nvGrpSpPr>
          <p:cNvPr id="155" name="Google Shape;155;g34a7b0fa1d0_0_674"/>
          <p:cNvGrpSpPr/>
          <p:nvPr/>
        </p:nvGrpSpPr>
        <p:grpSpPr>
          <a:xfrm>
            <a:off x="6188175" y="903925"/>
            <a:ext cx="2625226" cy="3893640"/>
            <a:chOff x="0" y="-19050"/>
            <a:chExt cx="1705800" cy="1938002"/>
          </a:xfrm>
        </p:grpSpPr>
        <p:sp>
          <p:nvSpPr>
            <p:cNvPr id="156" name="Google Shape;156;g34a7b0fa1d0_0_674"/>
            <p:cNvSpPr/>
            <p:nvPr/>
          </p:nvSpPr>
          <p:spPr>
            <a:xfrm>
              <a:off x="0" y="0"/>
              <a:ext cx="1705798" cy="1918952"/>
            </a:xfrm>
            <a:custGeom>
              <a:avLst/>
              <a:gdLst/>
              <a:ahLst/>
              <a:cxnLst/>
              <a:rect l="l" t="t" r="r" b="b"/>
              <a:pathLst>
                <a:path w="1705798" h="1918952" extrusionOk="0">
                  <a:moveTo>
                    <a:pt x="76044" y="0"/>
                  </a:moveTo>
                  <a:lnTo>
                    <a:pt x="1629754" y="0"/>
                  </a:lnTo>
                  <a:cubicBezTo>
                    <a:pt x="1649922" y="0"/>
                    <a:pt x="1669264" y="8012"/>
                    <a:pt x="1683525" y="22273"/>
                  </a:cubicBezTo>
                  <a:cubicBezTo>
                    <a:pt x="1697786" y="36534"/>
                    <a:pt x="1705798" y="55876"/>
                    <a:pt x="1705798" y="76044"/>
                  </a:cubicBezTo>
                  <a:lnTo>
                    <a:pt x="1705798" y="1842908"/>
                  </a:lnTo>
                  <a:cubicBezTo>
                    <a:pt x="1705798" y="1884906"/>
                    <a:pt x="1671752" y="1918952"/>
                    <a:pt x="1629754" y="1918952"/>
                  </a:cubicBezTo>
                  <a:lnTo>
                    <a:pt x="76044" y="1918952"/>
                  </a:lnTo>
                  <a:cubicBezTo>
                    <a:pt x="55876" y="1918952"/>
                    <a:pt x="36534" y="1910941"/>
                    <a:pt x="22273" y="1896680"/>
                  </a:cubicBezTo>
                  <a:cubicBezTo>
                    <a:pt x="8012" y="1882418"/>
                    <a:pt x="0" y="1863076"/>
                    <a:pt x="0" y="1842908"/>
                  </a:cubicBezTo>
                  <a:lnTo>
                    <a:pt x="0" y="76044"/>
                  </a:lnTo>
                  <a:cubicBezTo>
                    <a:pt x="0" y="55876"/>
                    <a:pt x="8012" y="36534"/>
                    <a:pt x="22273" y="22273"/>
                  </a:cubicBezTo>
                  <a:cubicBezTo>
                    <a:pt x="36534" y="8012"/>
                    <a:pt x="55876" y="0"/>
                    <a:pt x="76044" y="0"/>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57" name="Google Shape;157;g34a7b0fa1d0_0_674"/>
            <p:cNvSpPr txBox="1"/>
            <p:nvPr/>
          </p:nvSpPr>
          <p:spPr>
            <a:xfrm>
              <a:off x="0" y="-19050"/>
              <a:ext cx="1705800" cy="19380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58" name="Google Shape;158;g34a7b0fa1d0_0_674"/>
          <p:cNvSpPr txBox="1"/>
          <p:nvPr/>
        </p:nvSpPr>
        <p:spPr>
          <a:xfrm>
            <a:off x="6277000" y="1044638"/>
            <a:ext cx="2374800" cy="3753000"/>
          </a:xfrm>
          <a:prstGeom prst="rect">
            <a:avLst/>
          </a:prstGeom>
          <a:noFill/>
          <a:ln>
            <a:noFill/>
          </a:ln>
        </p:spPr>
        <p:txBody>
          <a:bodyPr spcFirstLastPara="1" wrap="square" lIns="0" tIns="0" rIns="0" bIns="0" anchor="t" anchorCtr="0">
            <a:spAutoFit/>
          </a:bodyPr>
          <a:lstStyle/>
          <a:p>
            <a:pPr marL="0" marR="0" lvl="0" indent="0" algn="l" rtl="0">
              <a:lnSpc>
                <a:spcPct val="137992"/>
              </a:lnSpc>
              <a:spcBef>
                <a:spcPts val="0"/>
              </a:spcBef>
              <a:spcAft>
                <a:spcPts val="0"/>
              </a:spcAft>
              <a:buClr>
                <a:srgbClr val="000000"/>
              </a:buClr>
              <a:buSzPts val="1200"/>
              <a:buFont typeface="Arial"/>
              <a:buNone/>
            </a:pPr>
            <a:r>
              <a:rPr lang="en" sz="1200" b="0" i="0" u="none" strike="noStrike" cap="none">
                <a:solidFill>
                  <a:srgbClr val="FDFBFB"/>
                </a:solidFill>
                <a:latin typeface="Lexend"/>
                <a:ea typeface="Lexend"/>
                <a:cs typeface="Lexend"/>
                <a:sym typeface="Lexend"/>
              </a:rPr>
              <a:t>What is a Continuum of Care or CoC?</a:t>
            </a:r>
            <a:endParaRPr sz="1200" b="0" i="0" u="none" strike="noStrike" cap="none">
              <a:solidFill>
                <a:srgbClr val="FDFBFB"/>
              </a:solidFill>
              <a:latin typeface="Lexend"/>
              <a:ea typeface="Lexend"/>
              <a:cs typeface="Lexend"/>
              <a:sym typeface="Lexend"/>
            </a:endParaRPr>
          </a:p>
          <a:p>
            <a:pPr marL="0" marR="0" lvl="0" indent="0" algn="l" rtl="0">
              <a:lnSpc>
                <a:spcPct val="137992"/>
              </a:lnSpc>
              <a:spcBef>
                <a:spcPts val="0"/>
              </a:spcBef>
              <a:spcAft>
                <a:spcPts val="0"/>
              </a:spcAft>
              <a:buClr>
                <a:srgbClr val="000000"/>
              </a:buClr>
              <a:buSzPts val="1200"/>
              <a:buFont typeface="Arial"/>
              <a:buNone/>
            </a:pPr>
            <a:endParaRPr sz="1200" b="0" i="0" u="none" strike="noStrike" cap="none">
              <a:solidFill>
                <a:srgbClr val="FDFBFB"/>
              </a:solidFill>
              <a:latin typeface="Lexend"/>
              <a:ea typeface="Lexend"/>
              <a:cs typeface="Lexend"/>
              <a:sym typeface="Lexend"/>
            </a:endParaRPr>
          </a:p>
          <a:p>
            <a:pPr marL="228600" marR="0" lvl="0" indent="-190500" algn="l" rtl="0">
              <a:lnSpc>
                <a:spcPct val="137992"/>
              </a:lnSpc>
              <a:spcBef>
                <a:spcPts val="0"/>
              </a:spcBef>
              <a:spcAft>
                <a:spcPts val="0"/>
              </a:spcAft>
              <a:buClr>
                <a:srgbClr val="FDFBFB"/>
              </a:buClr>
              <a:buSzPts val="1200"/>
              <a:buFont typeface="Lexend"/>
              <a:buChar char="●"/>
            </a:pPr>
            <a:r>
              <a:rPr lang="en" sz="1200" b="0" i="0" u="none" strike="noStrike" cap="none">
                <a:solidFill>
                  <a:srgbClr val="FDFBFB"/>
                </a:solidFill>
                <a:latin typeface="Lexend"/>
                <a:ea typeface="Lexend"/>
                <a:cs typeface="Lexend"/>
                <a:sym typeface="Lexend"/>
              </a:rPr>
              <a:t>US Dept of Housing and Urban Development (HUD) mandates that all communities across the country be served by a CoC.</a:t>
            </a:r>
            <a:endParaRPr sz="1200" b="0" i="0" u="none" strike="noStrike" cap="none">
              <a:solidFill>
                <a:srgbClr val="FDFBFB"/>
              </a:solidFill>
              <a:latin typeface="Lexend"/>
              <a:ea typeface="Lexend"/>
              <a:cs typeface="Lexend"/>
              <a:sym typeface="Lexend"/>
            </a:endParaRPr>
          </a:p>
          <a:p>
            <a:pPr marL="228600" marR="0" lvl="0" indent="-190500" algn="l" rtl="0">
              <a:lnSpc>
                <a:spcPct val="137992"/>
              </a:lnSpc>
              <a:spcBef>
                <a:spcPts val="0"/>
              </a:spcBef>
              <a:spcAft>
                <a:spcPts val="0"/>
              </a:spcAft>
              <a:buClr>
                <a:srgbClr val="FDFBFB"/>
              </a:buClr>
              <a:buSzPts val="1200"/>
              <a:buFont typeface="Lexend"/>
              <a:buChar char="●"/>
            </a:pPr>
            <a:r>
              <a:rPr lang="en" sz="1200" b="0" i="0" u="none" strike="noStrike" cap="none">
                <a:solidFill>
                  <a:srgbClr val="FDFBFB"/>
                </a:solidFill>
                <a:latin typeface="Lexend"/>
                <a:ea typeface="Lexend"/>
                <a:cs typeface="Lexend"/>
                <a:sym typeface="Lexend"/>
              </a:rPr>
              <a:t>CoCs serve as the federally recognized homeless coalitions that serve a certain geography.</a:t>
            </a:r>
            <a:endParaRPr sz="1200" b="0" i="0" u="none" strike="noStrike" cap="none">
              <a:solidFill>
                <a:srgbClr val="FDFBFB"/>
              </a:solidFill>
              <a:latin typeface="Lexend"/>
              <a:ea typeface="Lexend"/>
              <a:cs typeface="Lexend"/>
              <a:sym typeface="Lexend"/>
            </a:endParaRPr>
          </a:p>
          <a:p>
            <a:pPr marL="228600" marR="0" lvl="0" indent="-184150" algn="l" rtl="0">
              <a:lnSpc>
                <a:spcPct val="137992"/>
              </a:lnSpc>
              <a:spcBef>
                <a:spcPts val="0"/>
              </a:spcBef>
              <a:spcAft>
                <a:spcPts val="0"/>
              </a:spcAft>
              <a:buClr>
                <a:srgbClr val="FDFBFB"/>
              </a:buClr>
              <a:buSzPts val="1100"/>
              <a:buFont typeface="Lexend"/>
              <a:buChar char="●"/>
            </a:pPr>
            <a:r>
              <a:rPr lang="en" sz="1200" b="0" i="0" u="none" strike="noStrike" cap="none">
                <a:solidFill>
                  <a:srgbClr val="FDFBFB"/>
                </a:solidFill>
                <a:latin typeface="Lexend"/>
                <a:ea typeface="Lexend"/>
                <a:cs typeface="Lexend"/>
                <a:sym typeface="Lexend"/>
              </a:rPr>
              <a:t>There are 381 CoCs in the country and 7 CoCs in Louisiana</a:t>
            </a:r>
            <a:r>
              <a:rPr lang="en" sz="1100" b="0" i="0" u="none" strike="noStrike" cap="none">
                <a:solidFill>
                  <a:srgbClr val="FDFBFB"/>
                </a:solidFill>
                <a:latin typeface="Lexend"/>
                <a:ea typeface="Lexend"/>
                <a:cs typeface="Lexend"/>
                <a:sym typeface="Lexend"/>
              </a:rPr>
              <a:t>.</a:t>
            </a:r>
            <a:endParaRPr sz="1100" b="0" i="0" u="none" strike="noStrike" cap="none">
              <a:solidFill>
                <a:srgbClr val="FDFBFB"/>
              </a:solidFill>
              <a:latin typeface="Lexend"/>
              <a:ea typeface="Lexend"/>
              <a:cs typeface="Lexend"/>
              <a:sym typeface="Lexend"/>
            </a:endParaRPr>
          </a:p>
        </p:txBody>
      </p:sp>
      <p:sp>
        <p:nvSpPr>
          <p:cNvPr id="159" name="Google Shape;159;g34a7b0fa1d0_0_674"/>
          <p:cNvSpPr txBox="1"/>
          <p:nvPr/>
        </p:nvSpPr>
        <p:spPr>
          <a:xfrm>
            <a:off x="3243075" y="2113025"/>
            <a:ext cx="2501700" cy="92400"/>
          </a:xfrm>
          <a:prstGeom prst="rect">
            <a:avLst/>
          </a:prstGeom>
          <a:noFill/>
          <a:ln>
            <a:noFill/>
          </a:ln>
        </p:spPr>
        <p:txBody>
          <a:bodyPr spcFirstLastPara="1" wrap="square" lIns="0" tIns="0" rIns="0" bIns="0" anchor="t" anchorCtr="0">
            <a:spAutoFit/>
          </a:bodyPr>
          <a:lstStyle/>
          <a:p>
            <a:pPr marL="0" marR="0" lvl="0" indent="0" algn="ctr" rtl="0">
              <a:lnSpc>
                <a:spcPct val="129993"/>
              </a:lnSpc>
              <a:spcBef>
                <a:spcPts val="0"/>
              </a:spcBef>
              <a:spcAft>
                <a:spcPts val="0"/>
              </a:spcAft>
              <a:buClr>
                <a:srgbClr val="000000"/>
              </a:buClr>
              <a:buSzPts val="600"/>
              <a:buFont typeface="Arial"/>
              <a:buNone/>
            </a:pPr>
            <a:endParaRPr sz="600" b="0" i="0" u="none" strike="noStrike" cap="none">
              <a:solidFill>
                <a:srgbClr val="000000"/>
              </a:solidFill>
              <a:latin typeface="Lexend"/>
              <a:ea typeface="Lexend"/>
              <a:cs typeface="Lexend"/>
              <a:sym typeface="Lexend"/>
            </a:endParaRPr>
          </a:p>
        </p:txBody>
      </p:sp>
      <p:pic>
        <p:nvPicPr>
          <p:cNvPr id="160" name="Google Shape;160;g34a7b0fa1d0_0_674"/>
          <p:cNvPicPr preferRelativeResize="0"/>
          <p:nvPr/>
        </p:nvPicPr>
        <p:blipFill rotWithShape="1">
          <a:blip r:embed="rId3">
            <a:alphaModFix/>
          </a:blip>
          <a:srcRect/>
          <a:stretch/>
        </p:blipFill>
        <p:spPr>
          <a:xfrm>
            <a:off x="3063850" y="1028700"/>
            <a:ext cx="3036575" cy="347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g34a7b0fa1d0_0_5"/>
          <p:cNvGrpSpPr/>
          <p:nvPr/>
        </p:nvGrpSpPr>
        <p:grpSpPr>
          <a:xfrm>
            <a:off x="0" y="5075"/>
            <a:ext cx="4775961" cy="2686478"/>
            <a:chOff x="0" y="0"/>
            <a:chExt cx="6089457" cy="3425320"/>
          </a:xfrm>
        </p:grpSpPr>
        <p:sp>
          <p:nvSpPr>
            <p:cNvPr id="166" name="Google Shape;166;g34a7b0fa1d0_0_5"/>
            <p:cNvSpPr/>
            <p:nvPr/>
          </p:nvSpPr>
          <p:spPr>
            <a:xfrm>
              <a:off x="0" y="0"/>
              <a:ext cx="6089457" cy="3425320"/>
            </a:xfrm>
            <a:custGeom>
              <a:avLst/>
              <a:gdLst/>
              <a:ahLst/>
              <a:cxnLst/>
              <a:rect l="l" t="t" r="r" b="b"/>
              <a:pathLst>
                <a:path w="6089457" h="3425320" extrusionOk="0">
                  <a:moveTo>
                    <a:pt x="0" y="3425320"/>
                  </a:moveTo>
                  <a:lnTo>
                    <a:pt x="0" y="0"/>
                  </a:lnTo>
                  <a:lnTo>
                    <a:pt x="6089457" y="0"/>
                  </a:lnTo>
                  <a:cubicBezTo>
                    <a:pt x="4059638" y="1141773"/>
                    <a:pt x="2029819" y="2283546"/>
                    <a:pt x="0" y="3425320"/>
                  </a:cubicBezTo>
                  <a:close/>
                </a:path>
              </a:pathLst>
            </a:custGeom>
            <a:solidFill>
              <a:srgbClr val="F9D54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67" name="Google Shape;167;g34a7b0fa1d0_0_5"/>
            <p:cNvSpPr/>
            <p:nvPr/>
          </p:nvSpPr>
          <p:spPr>
            <a:xfrm>
              <a:off x="0" y="0"/>
              <a:ext cx="6089457" cy="3425320"/>
            </a:xfrm>
            <a:custGeom>
              <a:avLst/>
              <a:gdLst/>
              <a:ahLst/>
              <a:cxnLst/>
              <a:rect l="l" t="t" r="r" b="b"/>
              <a:pathLst>
                <a:path w="6089457" h="3425320" extrusionOk="0">
                  <a:moveTo>
                    <a:pt x="0" y="3425320"/>
                  </a:moveTo>
                  <a:lnTo>
                    <a:pt x="0" y="0"/>
                  </a:lnTo>
                  <a:lnTo>
                    <a:pt x="6089457" y="0"/>
                  </a:lnTo>
                  <a:cubicBezTo>
                    <a:pt x="4059638" y="1141773"/>
                    <a:pt x="2029819" y="2283546"/>
                    <a:pt x="0" y="3425320"/>
                  </a:cubicBezTo>
                  <a:close/>
                </a:path>
              </a:pathLst>
            </a:custGeom>
            <a:blipFill rotWithShape="1">
              <a:blip r:embed="rId3">
                <a:alphaModFix/>
              </a:blip>
              <a:stretch>
                <a:fillRect l="-1249" r="-124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168" name="Google Shape;168;g34a7b0fa1d0_0_5"/>
          <p:cNvGrpSpPr/>
          <p:nvPr/>
        </p:nvGrpSpPr>
        <p:grpSpPr>
          <a:xfrm rot="-1660393">
            <a:off x="-2124954" y="2560521"/>
            <a:ext cx="4141244" cy="238643"/>
            <a:chOff x="0" y="-19050"/>
            <a:chExt cx="2181366" cy="125700"/>
          </a:xfrm>
        </p:grpSpPr>
        <p:sp>
          <p:nvSpPr>
            <p:cNvPr id="169" name="Google Shape;169;g34a7b0fa1d0_0_5"/>
            <p:cNvSpPr/>
            <p:nvPr/>
          </p:nvSpPr>
          <p:spPr>
            <a:xfrm>
              <a:off x="0" y="0"/>
              <a:ext cx="2181366" cy="106603"/>
            </a:xfrm>
            <a:custGeom>
              <a:avLst/>
              <a:gdLst/>
              <a:ahLst/>
              <a:cxnLst/>
              <a:rect l="l" t="t" r="r" b="b"/>
              <a:pathLst>
                <a:path w="2181366" h="106603" extrusionOk="0">
                  <a:moveTo>
                    <a:pt x="0" y="0"/>
                  </a:moveTo>
                  <a:lnTo>
                    <a:pt x="2181366" y="0"/>
                  </a:lnTo>
                  <a:lnTo>
                    <a:pt x="2181366" y="106603"/>
                  </a:lnTo>
                  <a:lnTo>
                    <a:pt x="0" y="106603"/>
                  </a:lnTo>
                  <a:close/>
                </a:path>
              </a:pathLst>
            </a:custGeom>
            <a:solidFill>
              <a:srgbClr val="1C5739"/>
            </a:solidFill>
            <a:ln>
              <a:noFill/>
            </a:ln>
          </p:spPr>
        </p:sp>
        <p:sp>
          <p:nvSpPr>
            <p:cNvPr id="170" name="Google Shape;170;g34a7b0fa1d0_0_5"/>
            <p:cNvSpPr txBox="1"/>
            <p:nvPr/>
          </p:nvSpPr>
          <p:spPr>
            <a:xfrm>
              <a:off x="0" y="-19050"/>
              <a:ext cx="2181300" cy="1257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171" name="Google Shape;171;g34a7b0fa1d0_0_5"/>
          <p:cNvGrpSpPr/>
          <p:nvPr/>
        </p:nvGrpSpPr>
        <p:grpSpPr>
          <a:xfrm rot="-1747251">
            <a:off x="1470494" y="634267"/>
            <a:ext cx="4141272" cy="91757"/>
            <a:chOff x="0" y="-19050"/>
            <a:chExt cx="2181366" cy="48332"/>
          </a:xfrm>
        </p:grpSpPr>
        <p:sp>
          <p:nvSpPr>
            <p:cNvPr id="172" name="Google Shape;172;g34a7b0fa1d0_0_5"/>
            <p:cNvSpPr/>
            <p:nvPr/>
          </p:nvSpPr>
          <p:spPr>
            <a:xfrm>
              <a:off x="0" y="0"/>
              <a:ext cx="2181366" cy="29282"/>
            </a:xfrm>
            <a:custGeom>
              <a:avLst/>
              <a:gdLst/>
              <a:ahLst/>
              <a:cxnLst/>
              <a:rect l="l" t="t" r="r" b="b"/>
              <a:pathLst>
                <a:path w="2181366" h="29282" extrusionOk="0">
                  <a:moveTo>
                    <a:pt x="0" y="0"/>
                  </a:moveTo>
                  <a:lnTo>
                    <a:pt x="2181366" y="0"/>
                  </a:lnTo>
                  <a:lnTo>
                    <a:pt x="2181366" y="29282"/>
                  </a:lnTo>
                  <a:lnTo>
                    <a:pt x="0" y="29282"/>
                  </a:lnTo>
                  <a:close/>
                </a:path>
              </a:pathLst>
            </a:custGeom>
            <a:solidFill>
              <a:srgbClr val="1C5739"/>
            </a:solidFill>
            <a:ln>
              <a:noFill/>
            </a:ln>
          </p:spPr>
        </p:sp>
        <p:sp>
          <p:nvSpPr>
            <p:cNvPr id="173" name="Google Shape;173;g34a7b0fa1d0_0_5"/>
            <p:cNvSpPr txBox="1"/>
            <p:nvPr/>
          </p:nvSpPr>
          <p:spPr>
            <a:xfrm>
              <a:off x="0" y="-19050"/>
              <a:ext cx="2181300" cy="483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74" name="Google Shape;174;g34a7b0fa1d0_0_5"/>
          <p:cNvSpPr/>
          <p:nvPr/>
        </p:nvSpPr>
        <p:spPr>
          <a:xfrm>
            <a:off x="5112348" y="1602561"/>
            <a:ext cx="1797194" cy="691021"/>
          </a:xfrm>
          <a:custGeom>
            <a:avLst/>
            <a:gdLst/>
            <a:ahLst/>
            <a:cxnLst/>
            <a:rect l="l" t="t" r="r" b="b"/>
            <a:pathLst>
              <a:path w="4073017" h="1447165" extrusionOk="0">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a:ln>
            <a:noFill/>
          </a:ln>
          <a:effectLst>
            <a:outerShdw blurRad="57150" dist="447675" dir="21540000" algn="bl" rotWithShape="0">
              <a:srgbClr val="000000">
                <a:alpha val="49800"/>
              </a:srgb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75" name="Google Shape;175;g34a7b0fa1d0_0_5"/>
          <p:cNvSpPr/>
          <p:nvPr/>
        </p:nvSpPr>
        <p:spPr>
          <a:xfrm>
            <a:off x="4775950" y="1344351"/>
            <a:ext cx="909838" cy="951870"/>
          </a:xfrm>
          <a:custGeom>
            <a:avLst/>
            <a:gdLst/>
            <a:ahLst/>
            <a:cxnLst/>
            <a:rect l="l" t="t" r="r" b="b"/>
            <a:pathLst>
              <a:path w="2056384" h="2054860" extrusionOk="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76" name="Google Shape;176;g34a7b0fa1d0_0_5"/>
          <p:cNvSpPr/>
          <p:nvPr/>
        </p:nvSpPr>
        <p:spPr>
          <a:xfrm>
            <a:off x="3952638" y="3542694"/>
            <a:ext cx="2064746" cy="608129"/>
          </a:xfrm>
          <a:custGeom>
            <a:avLst/>
            <a:gdLst/>
            <a:ahLst/>
            <a:cxnLst/>
            <a:rect l="l" t="t" r="r" b="b"/>
            <a:pathLst>
              <a:path w="4075811" h="1447927" extrusionOk="0">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a:ln>
            <a:noFill/>
          </a:ln>
          <a:effectLst>
            <a:outerShdw blurRad="57150" dist="285750" dir="21540000" algn="bl" rotWithShape="0">
              <a:srgbClr val="000000">
                <a:alpha val="49800"/>
              </a:srgb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77" name="Google Shape;177;g34a7b0fa1d0_0_5"/>
          <p:cNvSpPr/>
          <p:nvPr/>
        </p:nvSpPr>
        <p:spPr>
          <a:xfrm>
            <a:off x="3582452" y="3304001"/>
            <a:ext cx="899335" cy="863361"/>
          </a:xfrm>
          <a:custGeom>
            <a:avLst/>
            <a:gdLst/>
            <a:ahLst/>
            <a:cxnLst/>
            <a:rect l="l" t="t" r="r" b="b"/>
            <a:pathLst>
              <a:path w="2055622" h="2055622" extrusionOk="0">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78" name="Google Shape;178;g34a7b0fa1d0_0_5"/>
          <p:cNvSpPr/>
          <p:nvPr/>
        </p:nvSpPr>
        <p:spPr>
          <a:xfrm>
            <a:off x="3206829" y="4386089"/>
            <a:ext cx="1639952" cy="683785"/>
          </a:xfrm>
          <a:custGeom>
            <a:avLst/>
            <a:gdLst/>
            <a:ahLst/>
            <a:cxnLst/>
            <a:rect l="l" t="t" r="r" b="b"/>
            <a:pathLst>
              <a:path w="4074414" h="1447165" extrusionOk="0">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a:ln>
            <a:noFill/>
          </a:ln>
          <a:effectLst>
            <a:outerShdw blurRad="57150" dist="323850" dir="21540000" algn="bl" rotWithShape="0">
              <a:srgbClr val="000000">
                <a:alpha val="49800"/>
              </a:srgb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79" name="Google Shape;179;g34a7b0fa1d0_0_5"/>
          <p:cNvSpPr/>
          <p:nvPr/>
        </p:nvSpPr>
        <p:spPr>
          <a:xfrm>
            <a:off x="2733025" y="4098800"/>
            <a:ext cx="893864" cy="972001"/>
          </a:xfrm>
          <a:custGeom>
            <a:avLst/>
            <a:gdLst/>
            <a:ahLst/>
            <a:cxnLst/>
            <a:rect l="l" t="t" r="r" b="b"/>
            <a:pathLst>
              <a:path w="2054860" h="2057146" extrusionOk="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80" name="Google Shape;180;g34a7b0fa1d0_0_5"/>
          <p:cNvSpPr txBox="1"/>
          <p:nvPr/>
        </p:nvSpPr>
        <p:spPr>
          <a:xfrm>
            <a:off x="3713325" y="4492480"/>
            <a:ext cx="993900" cy="184800"/>
          </a:xfrm>
          <a:prstGeom prst="rect">
            <a:avLst/>
          </a:prstGeom>
          <a:noFill/>
          <a:ln>
            <a:noFill/>
          </a:ln>
        </p:spPr>
        <p:txBody>
          <a:bodyPr spcFirstLastPara="1" wrap="square" lIns="0" tIns="0" rIns="0" bIns="0" anchor="t" anchorCtr="0">
            <a:spAutoFit/>
          </a:bodyPr>
          <a:lstStyle/>
          <a:p>
            <a:pPr marL="0" marR="0" lvl="0" indent="0" algn="l" rtl="0">
              <a:lnSpc>
                <a:spcPct val="138017"/>
              </a:lnSpc>
              <a:spcBef>
                <a:spcPts val="0"/>
              </a:spcBef>
              <a:spcAft>
                <a:spcPts val="0"/>
              </a:spcAft>
              <a:buClr>
                <a:srgbClr val="000000"/>
              </a:buClr>
              <a:buSzPts val="1200"/>
              <a:buFont typeface="Arial"/>
              <a:buNone/>
            </a:pPr>
            <a:r>
              <a:rPr lang="en" sz="1200" b="0" i="0" u="none" strike="noStrike" cap="none">
                <a:solidFill>
                  <a:srgbClr val="231F20"/>
                </a:solidFill>
                <a:latin typeface="Lexend SemiBold"/>
                <a:ea typeface="Lexend SemiBold"/>
                <a:cs typeface="Lexend SemiBold"/>
                <a:sym typeface="Lexend SemiBold"/>
              </a:rPr>
              <a:t>430</a:t>
            </a:r>
            <a:endParaRPr sz="700" b="0" i="0" u="none" strike="noStrike" cap="none">
              <a:solidFill>
                <a:srgbClr val="000000"/>
              </a:solidFill>
              <a:latin typeface="Lexend SemiBold"/>
              <a:ea typeface="Lexend SemiBold"/>
              <a:cs typeface="Lexend SemiBold"/>
              <a:sym typeface="Lexend SemiBold"/>
            </a:endParaRPr>
          </a:p>
        </p:txBody>
      </p:sp>
      <p:sp>
        <p:nvSpPr>
          <p:cNvPr id="181" name="Google Shape;181;g34a7b0fa1d0_0_5"/>
          <p:cNvSpPr txBox="1"/>
          <p:nvPr/>
        </p:nvSpPr>
        <p:spPr>
          <a:xfrm>
            <a:off x="4572198" y="3664439"/>
            <a:ext cx="1080300" cy="169200"/>
          </a:xfrm>
          <a:prstGeom prst="rect">
            <a:avLst/>
          </a:prstGeom>
          <a:noFill/>
          <a:ln>
            <a:noFill/>
          </a:ln>
        </p:spPr>
        <p:txBody>
          <a:bodyPr spcFirstLastPara="1" wrap="square" lIns="0" tIns="0" rIns="0" bIns="0" anchor="t" anchorCtr="0">
            <a:spAutoFit/>
          </a:bodyPr>
          <a:lstStyle/>
          <a:p>
            <a:pPr marL="0" marR="0" lvl="1" indent="0" algn="l" rtl="0">
              <a:lnSpc>
                <a:spcPct val="138017"/>
              </a:lnSpc>
              <a:spcBef>
                <a:spcPts val="0"/>
              </a:spcBef>
              <a:spcAft>
                <a:spcPts val="0"/>
              </a:spcAft>
              <a:buClr>
                <a:srgbClr val="000000"/>
              </a:buClr>
              <a:buSzPts val="1200"/>
              <a:buFont typeface="Arial"/>
              <a:buNone/>
            </a:pPr>
            <a:r>
              <a:rPr lang="en" sz="1100" b="0" i="0" u="none" strike="noStrike" cap="none" dirty="0">
                <a:solidFill>
                  <a:srgbClr val="231F20"/>
                </a:solidFill>
                <a:latin typeface="Lexend SemiBold"/>
                <a:ea typeface="Lexend SemiBold"/>
                <a:cs typeface="Lexend SemiBold"/>
                <a:sym typeface="Lexend SemiBold"/>
              </a:rPr>
              <a:t>Pandemic Year</a:t>
            </a:r>
            <a:endParaRPr sz="600" b="0" i="0" u="none" strike="noStrike" cap="none" dirty="0">
              <a:solidFill>
                <a:srgbClr val="000000"/>
              </a:solidFill>
              <a:latin typeface="Lexend SemiBold"/>
              <a:ea typeface="Lexend SemiBold"/>
              <a:cs typeface="Lexend SemiBold"/>
              <a:sym typeface="Lexend SemiBold"/>
            </a:endParaRPr>
          </a:p>
        </p:txBody>
      </p:sp>
      <p:sp>
        <p:nvSpPr>
          <p:cNvPr id="182" name="Google Shape;182;g34a7b0fa1d0_0_5"/>
          <p:cNvSpPr txBox="1"/>
          <p:nvPr/>
        </p:nvSpPr>
        <p:spPr>
          <a:xfrm>
            <a:off x="5859852" y="1671455"/>
            <a:ext cx="1199700" cy="184800"/>
          </a:xfrm>
          <a:prstGeom prst="rect">
            <a:avLst/>
          </a:prstGeom>
          <a:noFill/>
          <a:ln>
            <a:noFill/>
          </a:ln>
        </p:spPr>
        <p:txBody>
          <a:bodyPr spcFirstLastPara="1" wrap="square" lIns="0" tIns="0" rIns="0" bIns="0" anchor="t" anchorCtr="0">
            <a:spAutoFit/>
          </a:bodyPr>
          <a:lstStyle/>
          <a:p>
            <a:pPr marL="0" marR="0" lvl="1" indent="0" algn="l" rtl="0">
              <a:lnSpc>
                <a:spcPct val="138017"/>
              </a:lnSpc>
              <a:spcBef>
                <a:spcPts val="0"/>
              </a:spcBef>
              <a:spcAft>
                <a:spcPts val="0"/>
              </a:spcAft>
              <a:buClr>
                <a:srgbClr val="000000"/>
              </a:buClr>
              <a:buSzPts val="1200"/>
              <a:buFont typeface="Arial"/>
              <a:buNone/>
            </a:pPr>
            <a:r>
              <a:rPr lang="en" sz="1200" b="1" i="0" u="none" strike="noStrike" cap="none" dirty="0">
                <a:solidFill>
                  <a:srgbClr val="231F20"/>
                </a:solidFill>
                <a:latin typeface="Lexend"/>
                <a:ea typeface="Lexend"/>
                <a:cs typeface="Lexend"/>
                <a:sym typeface="Lexend"/>
              </a:rPr>
              <a:t>435</a:t>
            </a:r>
            <a:endParaRPr sz="700" b="1" i="0" u="none" strike="noStrike" cap="none" dirty="0">
              <a:solidFill>
                <a:srgbClr val="000000"/>
              </a:solidFill>
              <a:latin typeface="Lexend"/>
              <a:ea typeface="Lexend"/>
              <a:cs typeface="Lexend"/>
              <a:sym typeface="Lexend"/>
            </a:endParaRPr>
          </a:p>
        </p:txBody>
      </p:sp>
      <p:sp>
        <p:nvSpPr>
          <p:cNvPr id="183" name="Google Shape;183;g34a7b0fa1d0_0_5"/>
          <p:cNvSpPr txBox="1"/>
          <p:nvPr/>
        </p:nvSpPr>
        <p:spPr>
          <a:xfrm>
            <a:off x="1004942" y="2495869"/>
            <a:ext cx="2744100" cy="426600"/>
          </a:xfrm>
          <a:prstGeom prst="rect">
            <a:avLst/>
          </a:prstGeom>
          <a:noFill/>
          <a:ln>
            <a:noFill/>
          </a:ln>
        </p:spPr>
        <p:txBody>
          <a:bodyPr spcFirstLastPara="1" wrap="square" lIns="0" tIns="0" rIns="0" bIns="0" anchor="t" anchorCtr="0">
            <a:spAutoFit/>
          </a:bodyPr>
          <a:lstStyle/>
          <a:p>
            <a:pPr marL="0" marR="0" lvl="0" indent="0" algn="l" rtl="0">
              <a:lnSpc>
                <a:spcPct val="99014"/>
              </a:lnSpc>
              <a:spcBef>
                <a:spcPts val="0"/>
              </a:spcBef>
              <a:spcAft>
                <a:spcPts val="0"/>
              </a:spcAft>
              <a:buClr>
                <a:srgbClr val="000000"/>
              </a:buClr>
              <a:buSzPts val="2800"/>
              <a:buFont typeface="Arial"/>
              <a:buNone/>
            </a:pPr>
            <a:r>
              <a:rPr lang="en" sz="2800" b="0" i="0" u="none" strike="noStrike" cap="none">
                <a:solidFill>
                  <a:srgbClr val="040506"/>
                </a:solidFill>
                <a:latin typeface="Lexend Black"/>
                <a:ea typeface="Lexend Black"/>
                <a:cs typeface="Lexend Black"/>
                <a:sym typeface="Lexend Black"/>
              </a:rPr>
              <a:t>PIT Data</a:t>
            </a:r>
            <a:endParaRPr sz="700" b="0" i="0" u="none" strike="noStrike" cap="none">
              <a:solidFill>
                <a:srgbClr val="000000"/>
              </a:solidFill>
              <a:latin typeface="Lexend Black"/>
              <a:ea typeface="Lexend Black"/>
              <a:cs typeface="Lexend Black"/>
              <a:sym typeface="Lexend Black"/>
            </a:endParaRPr>
          </a:p>
        </p:txBody>
      </p:sp>
      <p:sp>
        <p:nvSpPr>
          <p:cNvPr id="184" name="Google Shape;184;g34a7b0fa1d0_0_5"/>
          <p:cNvSpPr txBox="1"/>
          <p:nvPr/>
        </p:nvSpPr>
        <p:spPr>
          <a:xfrm>
            <a:off x="430075" y="2938093"/>
            <a:ext cx="3061800" cy="712200"/>
          </a:xfrm>
          <a:prstGeom prst="rect">
            <a:avLst/>
          </a:prstGeom>
          <a:noFill/>
          <a:ln>
            <a:noFill/>
          </a:ln>
        </p:spPr>
        <p:txBody>
          <a:bodyPr spcFirstLastPara="1" wrap="square" lIns="0" tIns="0" rIns="0" bIns="0" anchor="t" anchorCtr="0">
            <a:spAutoFit/>
          </a:bodyPr>
          <a:lstStyle/>
          <a:p>
            <a:pPr marL="0" marR="0" lvl="0" indent="0" algn="l" rtl="0">
              <a:lnSpc>
                <a:spcPct val="138015"/>
              </a:lnSpc>
              <a:spcBef>
                <a:spcPts val="0"/>
              </a:spcBef>
              <a:spcAft>
                <a:spcPts val="0"/>
              </a:spcAft>
              <a:buClr>
                <a:srgbClr val="000000"/>
              </a:buClr>
              <a:buSzPts val="900"/>
              <a:buFont typeface="Arial"/>
              <a:buNone/>
            </a:pPr>
            <a:r>
              <a:rPr lang="en" sz="900" b="0" i="0" u="none" strike="noStrike" cap="none">
                <a:solidFill>
                  <a:srgbClr val="231F20"/>
                </a:solidFill>
                <a:latin typeface="Lexend"/>
                <a:ea typeface="Lexend"/>
                <a:cs typeface="Lexend"/>
                <a:sym typeface="Lexend"/>
              </a:rPr>
              <a:t>Point in Time  (PIT) Count Data for the LA BOSCOC </a:t>
            </a:r>
            <a:r>
              <a:rPr lang="en" sz="900" b="1" i="0" u="sng" strike="noStrike" cap="none">
                <a:solidFill>
                  <a:srgbClr val="231F20"/>
                </a:solidFill>
                <a:latin typeface="Lexend"/>
                <a:ea typeface="Lexend"/>
                <a:cs typeface="Lexend"/>
                <a:sym typeface="Lexend"/>
              </a:rPr>
              <a:t>Baton Rouge Region</a:t>
            </a:r>
            <a:endParaRPr sz="700" b="1" i="0" u="sng" strike="noStrike" cap="none">
              <a:solidFill>
                <a:srgbClr val="000000"/>
              </a:solidFill>
              <a:latin typeface="Lexend"/>
              <a:ea typeface="Lexend"/>
              <a:cs typeface="Lexend"/>
              <a:sym typeface="Lexend"/>
            </a:endParaRPr>
          </a:p>
          <a:p>
            <a:pPr marL="0" marR="0" lvl="0" indent="0" algn="l" rtl="0">
              <a:lnSpc>
                <a:spcPct val="138015"/>
              </a:lnSpc>
              <a:spcBef>
                <a:spcPts val="0"/>
              </a:spcBef>
              <a:spcAft>
                <a:spcPts val="0"/>
              </a:spcAft>
              <a:buClr>
                <a:srgbClr val="000000"/>
              </a:buClr>
              <a:buSzPts val="900"/>
              <a:buFont typeface="Arial"/>
              <a:buNone/>
            </a:pPr>
            <a:r>
              <a:rPr lang="en" sz="900" b="0" i="0" u="none" strike="noStrike" cap="none">
                <a:solidFill>
                  <a:srgbClr val="231F20"/>
                </a:solidFill>
                <a:latin typeface="Lexend"/>
                <a:ea typeface="Lexend"/>
                <a:cs typeface="Lexend"/>
                <a:sym typeface="Lexend"/>
              </a:rPr>
              <a:t>(EBR, WBR, East Feliciana, West Feliciana, Ascension, Iberville, Pointe Coupee)</a:t>
            </a:r>
            <a:endParaRPr sz="700" b="0" i="0" u="none" strike="noStrike" cap="none">
              <a:solidFill>
                <a:srgbClr val="000000"/>
              </a:solidFill>
              <a:latin typeface="Lexend"/>
              <a:ea typeface="Lexend"/>
              <a:cs typeface="Lexend"/>
              <a:sym typeface="Lexend"/>
            </a:endParaRPr>
          </a:p>
        </p:txBody>
      </p:sp>
      <p:sp>
        <p:nvSpPr>
          <p:cNvPr id="185" name="Google Shape;185;g34a7b0fa1d0_0_5"/>
          <p:cNvSpPr txBox="1"/>
          <p:nvPr/>
        </p:nvSpPr>
        <p:spPr>
          <a:xfrm>
            <a:off x="3713325" y="4682094"/>
            <a:ext cx="1077300" cy="329700"/>
          </a:xfrm>
          <a:prstGeom prst="rect">
            <a:avLst/>
          </a:prstGeom>
          <a:noFill/>
          <a:ln>
            <a:noFill/>
          </a:ln>
        </p:spPr>
        <p:txBody>
          <a:bodyPr spcFirstLastPara="1" wrap="square" lIns="0" tIns="0" rIns="0" bIns="0" anchor="t" anchorCtr="0">
            <a:spAutoFit/>
          </a:bodyPr>
          <a:lstStyle/>
          <a:p>
            <a:pPr marL="0" marR="0" lvl="0" indent="0" algn="l" rtl="0">
              <a:lnSpc>
                <a:spcPct val="138015"/>
              </a:lnSpc>
              <a:spcBef>
                <a:spcPts val="0"/>
              </a:spcBef>
              <a:spcAft>
                <a:spcPts val="0"/>
              </a:spcAft>
              <a:buClr>
                <a:srgbClr val="000000"/>
              </a:buClr>
              <a:buSzPts val="900"/>
              <a:buFont typeface="Arial"/>
              <a:buNone/>
            </a:pPr>
            <a:r>
              <a:rPr lang="en" sz="900" b="0" i="0" u="none" strike="noStrike" cap="none" dirty="0">
                <a:solidFill>
                  <a:srgbClr val="231F20"/>
                </a:solidFill>
                <a:latin typeface="Lexend"/>
                <a:ea typeface="Lexend"/>
                <a:cs typeface="Lexend"/>
                <a:sym typeface="Lexend"/>
              </a:rPr>
              <a:t>Individual people counted</a:t>
            </a:r>
            <a:endParaRPr sz="700" b="0" i="0" u="none" strike="noStrike" cap="none" dirty="0">
              <a:solidFill>
                <a:srgbClr val="000000"/>
              </a:solidFill>
              <a:latin typeface="Lexend"/>
              <a:ea typeface="Lexend"/>
              <a:cs typeface="Lexend"/>
              <a:sym typeface="Lexend"/>
            </a:endParaRPr>
          </a:p>
        </p:txBody>
      </p:sp>
      <p:sp>
        <p:nvSpPr>
          <p:cNvPr id="186" name="Google Shape;186;g34a7b0fa1d0_0_5"/>
          <p:cNvSpPr txBox="1"/>
          <p:nvPr/>
        </p:nvSpPr>
        <p:spPr>
          <a:xfrm>
            <a:off x="4572198" y="3824557"/>
            <a:ext cx="1170900" cy="329700"/>
          </a:xfrm>
          <a:prstGeom prst="rect">
            <a:avLst/>
          </a:prstGeom>
          <a:noFill/>
          <a:ln>
            <a:noFill/>
          </a:ln>
        </p:spPr>
        <p:txBody>
          <a:bodyPr spcFirstLastPara="1" wrap="square" lIns="0" tIns="0" rIns="0" bIns="0" anchor="t" anchorCtr="0">
            <a:spAutoFit/>
          </a:bodyPr>
          <a:lstStyle/>
          <a:p>
            <a:pPr marL="0" marR="0" lvl="0" indent="0" algn="l" rtl="0">
              <a:lnSpc>
                <a:spcPct val="138015"/>
              </a:lnSpc>
              <a:spcBef>
                <a:spcPts val="0"/>
              </a:spcBef>
              <a:spcAft>
                <a:spcPts val="0"/>
              </a:spcAft>
              <a:buClr>
                <a:srgbClr val="000000"/>
              </a:buClr>
              <a:buSzPts val="900"/>
              <a:buFont typeface="Arial"/>
              <a:buNone/>
            </a:pPr>
            <a:r>
              <a:rPr lang="en" sz="900" b="0" i="0" u="none" strike="noStrike" cap="none">
                <a:solidFill>
                  <a:srgbClr val="231F20"/>
                </a:solidFill>
                <a:latin typeface="Lexend"/>
                <a:ea typeface="Lexend"/>
                <a:cs typeface="Lexend"/>
                <a:sym typeface="Lexend"/>
              </a:rPr>
              <a:t>No unsheltered PIT count conducted</a:t>
            </a:r>
            <a:endParaRPr sz="700" b="0" i="0" u="none" strike="noStrike" cap="none">
              <a:solidFill>
                <a:srgbClr val="000000"/>
              </a:solidFill>
              <a:latin typeface="Lexend"/>
              <a:ea typeface="Lexend"/>
              <a:cs typeface="Lexend"/>
              <a:sym typeface="Lexend"/>
            </a:endParaRPr>
          </a:p>
        </p:txBody>
      </p:sp>
      <p:sp>
        <p:nvSpPr>
          <p:cNvPr id="187" name="Google Shape;187;g34a7b0fa1d0_0_5"/>
          <p:cNvSpPr txBox="1"/>
          <p:nvPr/>
        </p:nvSpPr>
        <p:spPr>
          <a:xfrm>
            <a:off x="5835798" y="1895942"/>
            <a:ext cx="1300500" cy="329700"/>
          </a:xfrm>
          <a:prstGeom prst="rect">
            <a:avLst/>
          </a:prstGeom>
          <a:noFill/>
          <a:ln>
            <a:noFill/>
          </a:ln>
        </p:spPr>
        <p:txBody>
          <a:bodyPr spcFirstLastPara="1" wrap="square" lIns="0" tIns="0" rIns="0" bIns="0" anchor="t" anchorCtr="0">
            <a:spAutoFit/>
          </a:bodyPr>
          <a:lstStyle/>
          <a:p>
            <a:pPr marL="0" marR="0" lvl="0" indent="0" algn="l" rtl="0">
              <a:lnSpc>
                <a:spcPct val="138015"/>
              </a:lnSpc>
              <a:spcBef>
                <a:spcPts val="0"/>
              </a:spcBef>
              <a:spcAft>
                <a:spcPts val="0"/>
              </a:spcAft>
              <a:buClr>
                <a:srgbClr val="000000"/>
              </a:buClr>
              <a:buSzPts val="900"/>
              <a:buFont typeface="Arial"/>
              <a:buNone/>
            </a:pPr>
            <a:r>
              <a:rPr lang="en" sz="900" b="0" i="0" u="none" strike="noStrike" cap="none" dirty="0">
                <a:solidFill>
                  <a:srgbClr val="231F20"/>
                </a:solidFill>
                <a:latin typeface="Lexend"/>
                <a:ea typeface="Lexend"/>
                <a:cs typeface="Lexend"/>
                <a:sym typeface="Lexend"/>
              </a:rPr>
              <a:t>Individual people counted</a:t>
            </a:r>
            <a:endParaRPr sz="700" b="0" i="0" u="none" strike="noStrike" cap="none" dirty="0">
              <a:solidFill>
                <a:srgbClr val="000000"/>
              </a:solidFill>
              <a:latin typeface="Lexend"/>
              <a:ea typeface="Lexend"/>
              <a:cs typeface="Lexend"/>
              <a:sym typeface="Lexend"/>
            </a:endParaRPr>
          </a:p>
        </p:txBody>
      </p:sp>
      <p:sp>
        <p:nvSpPr>
          <p:cNvPr id="188" name="Google Shape;188;g34a7b0fa1d0_0_5"/>
          <p:cNvSpPr txBox="1"/>
          <p:nvPr/>
        </p:nvSpPr>
        <p:spPr>
          <a:xfrm>
            <a:off x="2820614" y="4418254"/>
            <a:ext cx="652800" cy="3231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 sz="2100" b="0" i="0" u="none" strike="noStrike" cap="none">
                <a:solidFill>
                  <a:srgbClr val="FDFBFB"/>
                </a:solidFill>
                <a:latin typeface="Abril Fatface"/>
                <a:ea typeface="Abril Fatface"/>
                <a:cs typeface="Abril Fatface"/>
                <a:sym typeface="Abril Fatface"/>
              </a:rPr>
              <a:t>2020</a:t>
            </a:r>
            <a:endParaRPr sz="400" b="0" i="0" u="none" strike="noStrike" cap="none">
              <a:solidFill>
                <a:srgbClr val="000000"/>
              </a:solidFill>
              <a:latin typeface="Arial"/>
              <a:ea typeface="Arial"/>
              <a:cs typeface="Arial"/>
              <a:sym typeface="Arial"/>
            </a:endParaRPr>
          </a:p>
        </p:txBody>
      </p:sp>
      <p:sp>
        <p:nvSpPr>
          <p:cNvPr id="189" name="Google Shape;189;g34a7b0fa1d0_0_5"/>
          <p:cNvSpPr txBox="1"/>
          <p:nvPr/>
        </p:nvSpPr>
        <p:spPr>
          <a:xfrm>
            <a:off x="3694337" y="3479789"/>
            <a:ext cx="6795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 sz="2400" b="0" i="0" u="none" strike="noStrike" cap="none" dirty="0">
                <a:solidFill>
                  <a:srgbClr val="FDFBFB"/>
                </a:solidFill>
                <a:latin typeface="Abril Fatface"/>
                <a:ea typeface="Abril Fatface"/>
                <a:cs typeface="Abril Fatface"/>
                <a:sym typeface="Abril Fatface"/>
              </a:rPr>
              <a:t>2021</a:t>
            </a:r>
            <a:endParaRPr sz="700" b="0" i="0" u="none" strike="noStrike" cap="none" dirty="0">
              <a:solidFill>
                <a:srgbClr val="000000"/>
              </a:solidFill>
              <a:latin typeface="Arial"/>
              <a:ea typeface="Arial"/>
              <a:cs typeface="Arial"/>
              <a:sym typeface="Arial"/>
            </a:endParaRPr>
          </a:p>
        </p:txBody>
      </p:sp>
      <p:sp>
        <p:nvSpPr>
          <p:cNvPr id="190" name="Google Shape;190;g34a7b0fa1d0_0_5"/>
          <p:cNvSpPr txBox="1"/>
          <p:nvPr/>
        </p:nvSpPr>
        <p:spPr>
          <a:xfrm>
            <a:off x="4878374" y="1558821"/>
            <a:ext cx="705000" cy="338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 sz="2200" b="0" i="0" u="none" strike="noStrike" cap="none" dirty="0">
                <a:solidFill>
                  <a:srgbClr val="FDFBFB"/>
                </a:solidFill>
                <a:latin typeface="Abril Fatface"/>
                <a:ea typeface="Abril Fatface"/>
                <a:cs typeface="Abril Fatface"/>
                <a:sym typeface="Abril Fatface"/>
              </a:rPr>
              <a:t>2023</a:t>
            </a:r>
            <a:endParaRPr sz="500" b="0" i="0" u="none" strike="noStrike" cap="none" dirty="0">
              <a:solidFill>
                <a:srgbClr val="000000"/>
              </a:solidFill>
              <a:latin typeface="Arial"/>
              <a:ea typeface="Arial"/>
              <a:cs typeface="Arial"/>
              <a:sym typeface="Arial"/>
            </a:endParaRPr>
          </a:p>
        </p:txBody>
      </p:sp>
      <p:sp>
        <p:nvSpPr>
          <p:cNvPr id="191" name="Google Shape;191;g34a7b0fa1d0_0_5"/>
          <p:cNvSpPr/>
          <p:nvPr/>
        </p:nvSpPr>
        <p:spPr>
          <a:xfrm>
            <a:off x="4561100" y="2580000"/>
            <a:ext cx="2250142" cy="666689"/>
          </a:xfrm>
          <a:custGeom>
            <a:avLst/>
            <a:gdLst/>
            <a:ahLst/>
            <a:cxnLst/>
            <a:rect l="l" t="t" r="r" b="b"/>
            <a:pathLst>
              <a:path w="4687796" h="1449324" extrusionOk="0">
                <a:moveTo>
                  <a:pt x="3854774" y="0"/>
                </a:moveTo>
                <a:cubicBezTo>
                  <a:pt x="0" y="0"/>
                  <a:pt x="0" y="0"/>
                  <a:pt x="0" y="0"/>
                </a:cubicBezTo>
                <a:cubicBezTo>
                  <a:pt x="0" y="1449324"/>
                  <a:pt x="0" y="1449324"/>
                  <a:pt x="0" y="1449324"/>
                </a:cubicBezTo>
                <a:cubicBezTo>
                  <a:pt x="3854774" y="1449324"/>
                  <a:pt x="3854774" y="1449324"/>
                  <a:pt x="3854774" y="1449324"/>
                </a:cubicBezTo>
                <a:cubicBezTo>
                  <a:pt x="4313637" y="1449324"/>
                  <a:pt x="4687796" y="1123823"/>
                  <a:pt x="4687796" y="724662"/>
                </a:cubicBezTo>
                <a:cubicBezTo>
                  <a:pt x="4687796" y="325501"/>
                  <a:pt x="4313637" y="0"/>
                  <a:pt x="3854774" y="0"/>
                </a:cubicBezTo>
                <a:close/>
              </a:path>
            </a:pathLst>
          </a:custGeom>
          <a:solidFill>
            <a:srgbClr val="F2F2F2"/>
          </a:solidFill>
          <a:ln>
            <a:noFill/>
          </a:ln>
          <a:effectLst>
            <a:outerShdw blurRad="57150" dist="400050" dir="21540000" algn="bl" rotWithShape="0">
              <a:srgbClr val="000000">
                <a:alpha val="49800"/>
              </a:srgb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92" name="Google Shape;192;g34a7b0fa1d0_0_5"/>
          <p:cNvSpPr/>
          <p:nvPr/>
        </p:nvSpPr>
        <p:spPr>
          <a:xfrm>
            <a:off x="4146275" y="2300975"/>
            <a:ext cx="890265" cy="946287"/>
          </a:xfrm>
          <a:custGeom>
            <a:avLst/>
            <a:gdLst/>
            <a:ahLst/>
            <a:cxnLst/>
            <a:rect l="l" t="t" r="r" b="b"/>
            <a:pathLst>
              <a:path w="2058416" h="2057146" extrusionOk="0">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93" name="Google Shape;193;g34a7b0fa1d0_0_5"/>
          <p:cNvSpPr txBox="1"/>
          <p:nvPr/>
        </p:nvSpPr>
        <p:spPr>
          <a:xfrm>
            <a:off x="5105217" y="2614200"/>
            <a:ext cx="1073100" cy="184800"/>
          </a:xfrm>
          <a:prstGeom prst="rect">
            <a:avLst/>
          </a:prstGeom>
          <a:noFill/>
          <a:ln>
            <a:noFill/>
          </a:ln>
        </p:spPr>
        <p:txBody>
          <a:bodyPr spcFirstLastPara="1" wrap="square" lIns="0" tIns="0" rIns="0" bIns="0" anchor="t" anchorCtr="0">
            <a:spAutoFit/>
          </a:bodyPr>
          <a:lstStyle/>
          <a:p>
            <a:pPr marL="0" marR="0" lvl="1" indent="0" algn="l" rtl="0">
              <a:lnSpc>
                <a:spcPct val="138017"/>
              </a:lnSpc>
              <a:spcBef>
                <a:spcPts val="0"/>
              </a:spcBef>
              <a:spcAft>
                <a:spcPts val="0"/>
              </a:spcAft>
              <a:buClr>
                <a:srgbClr val="000000"/>
              </a:buClr>
              <a:buSzPts val="1200"/>
              <a:buFont typeface="Arial"/>
              <a:buNone/>
            </a:pPr>
            <a:r>
              <a:rPr lang="en" sz="1200" b="0" i="0" u="none" strike="noStrike" cap="none">
                <a:solidFill>
                  <a:srgbClr val="231F20"/>
                </a:solidFill>
                <a:latin typeface="Lexend SemiBold"/>
                <a:ea typeface="Lexend SemiBold"/>
                <a:cs typeface="Lexend SemiBold"/>
                <a:sym typeface="Lexend SemiBold"/>
              </a:rPr>
              <a:t>526</a:t>
            </a:r>
            <a:endParaRPr sz="700" b="0" i="0" u="none" strike="noStrike" cap="none">
              <a:solidFill>
                <a:srgbClr val="000000"/>
              </a:solidFill>
              <a:latin typeface="Lexend SemiBold"/>
              <a:ea typeface="Lexend SemiBold"/>
              <a:cs typeface="Lexend SemiBold"/>
              <a:sym typeface="Lexend SemiBold"/>
            </a:endParaRPr>
          </a:p>
        </p:txBody>
      </p:sp>
      <p:sp>
        <p:nvSpPr>
          <p:cNvPr id="194" name="Google Shape;194;g34a7b0fa1d0_0_5"/>
          <p:cNvSpPr txBox="1"/>
          <p:nvPr/>
        </p:nvSpPr>
        <p:spPr>
          <a:xfrm>
            <a:off x="5069974" y="2833788"/>
            <a:ext cx="1640100" cy="293100"/>
          </a:xfrm>
          <a:prstGeom prst="rect">
            <a:avLst/>
          </a:prstGeom>
          <a:noFill/>
          <a:ln>
            <a:noFill/>
          </a:ln>
        </p:spPr>
        <p:txBody>
          <a:bodyPr spcFirstLastPara="1" wrap="square" lIns="0" tIns="0" rIns="0" bIns="0" anchor="t" anchorCtr="0">
            <a:spAutoFit/>
          </a:bodyPr>
          <a:lstStyle/>
          <a:p>
            <a:pPr marL="0" marR="0" lvl="0" indent="0" algn="l" rtl="0">
              <a:lnSpc>
                <a:spcPct val="138042"/>
              </a:lnSpc>
              <a:spcBef>
                <a:spcPts val="0"/>
              </a:spcBef>
              <a:spcAft>
                <a:spcPts val="0"/>
              </a:spcAft>
              <a:buClr>
                <a:srgbClr val="000000"/>
              </a:buClr>
              <a:buSzPts val="900"/>
              <a:buFont typeface="Arial"/>
              <a:buNone/>
            </a:pPr>
            <a:r>
              <a:rPr lang="en" sz="800" b="0" i="0" u="none" strike="noStrike" cap="none">
                <a:solidFill>
                  <a:srgbClr val="231F20"/>
                </a:solidFill>
                <a:latin typeface="Lexend"/>
                <a:ea typeface="Lexend"/>
                <a:cs typeface="Lexend"/>
                <a:sym typeface="Lexend"/>
              </a:rPr>
              <a:t>Individual people counted (776 if Ida Disaster shelter included)</a:t>
            </a:r>
            <a:endParaRPr sz="600" b="0" i="0" u="none" strike="noStrike" cap="none">
              <a:solidFill>
                <a:srgbClr val="000000"/>
              </a:solidFill>
              <a:latin typeface="Lexend"/>
              <a:ea typeface="Lexend"/>
              <a:cs typeface="Lexend"/>
              <a:sym typeface="Lexend"/>
            </a:endParaRPr>
          </a:p>
        </p:txBody>
      </p:sp>
      <p:sp>
        <p:nvSpPr>
          <p:cNvPr id="195" name="Google Shape;195;g34a7b0fa1d0_0_5"/>
          <p:cNvSpPr txBox="1"/>
          <p:nvPr/>
        </p:nvSpPr>
        <p:spPr>
          <a:xfrm>
            <a:off x="4170380" y="2503720"/>
            <a:ext cx="832200" cy="338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 sz="2200" b="0" i="0" u="none" strike="noStrike" cap="none" dirty="0">
                <a:solidFill>
                  <a:srgbClr val="FDFBFB"/>
                </a:solidFill>
                <a:latin typeface="Abril Fatface"/>
                <a:ea typeface="Abril Fatface"/>
                <a:cs typeface="Abril Fatface"/>
                <a:sym typeface="Abril Fatface"/>
              </a:rPr>
              <a:t>2022</a:t>
            </a:r>
            <a:endParaRPr sz="500" b="0" i="0" u="none" strike="noStrike" cap="none" dirty="0">
              <a:solidFill>
                <a:srgbClr val="000000"/>
              </a:solidFill>
              <a:latin typeface="Arial"/>
              <a:ea typeface="Arial"/>
              <a:cs typeface="Arial"/>
              <a:sym typeface="Arial"/>
            </a:endParaRPr>
          </a:p>
        </p:txBody>
      </p:sp>
      <p:sp>
        <p:nvSpPr>
          <p:cNvPr id="196" name="Google Shape;196;g34a7b0fa1d0_0_5"/>
          <p:cNvSpPr/>
          <p:nvPr/>
        </p:nvSpPr>
        <p:spPr>
          <a:xfrm>
            <a:off x="5881494" y="536454"/>
            <a:ext cx="1883770" cy="691021"/>
          </a:xfrm>
          <a:custGeom>
            <a:avLst/>
            <a:gdLst/>
            <a:ahLst/>
            <a:cxnLst/>
            <a:rect l="l" t="t" r="r" b="b"/>
            <a:pathLst>
              <a:path w="4073017" h="1447165" extrusionOk="0">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a:ln>
            <a:noFill/>
          </a:ln>
          <a:effectLst>
            <a:outerShdw blurRad="57150" dist="447675" dir="21540000" algn="bl" rotWithShape="0">
              <a:srgbClr val="000000">
                <a:alpha val="49800"/>
              </a:srgb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97" name="Google Shape;197;g34a7b0fa1d0_0_5"/>
          <p:cNvSpPr/>
          <p:nvPr/>
        </p:nvSpPr>
        <p:spPr>
          <a:xfrm>
            <a:off x="5515375" y="300250"/>
            <a:ext cx="951078" cy="981196"/>
          </a:xfrm>
          <a:custGeom>
            <a:avLst/>
            <a:gdLst/>
            <a:ahLst/>
            <a:cxnLst/>
            <a:rect l="l" t="t" r="r" b="b"/>
            <a:pathLst>
              <a:path w="2056384" h="2054860" extrusionOk="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98" name="Google Shape;198;g34a7b0fa1d0_0_5"/>
          <p:cNvSpPr txBox="1"/>
          <p:nvPr/>
        </p:nvSpPr>
        <p:spPr>
          <a:xfrm>
            <a:off x="6510321" y="578493"/>
            <a:ext cx="1143600" cy="184800"/>
          </a:xfrm>
          <a:prstGeom prst="rect">
            <a:avLst/>
          </a:prstGeom>
          <a:noFill/>
          <a:ln>
            <a:noFill/>
          </a:ln>
        </p:spPr>
        <p:txBody>
          <a:bodyPr spcFirstLastPara="1" wrap="square" lIns="0" tIns="0" rIns="0" bIns="0" anchor="t" anchorCtr="0">
            <a:spAutoFit/>
          </a:bodyPr>
          <a:lstStyle/>
          <a:p>
            <a:pPr marL="0" marR="0" lvl="1" indent="0" algn="l" rtl="0">
              <a:lnSpc>
                <a:spcPct val="138017"/>
              </a:lnSpc>
              <a:spcBef>
                <a:spcPts val="0"/>
              </a:spcBef>
              <a:spcAft>
                <a:spcPts val="0"/>
              </a:spcAft>
              <a:buClr>
                <a:srgbClr val="000000"/>
              </a:buClr>
              <a:buSzPts val="1200"/>
              <a:buFont typeface="Arial"/>
              <a:buNone/>
            </a:pPr>
            <a:r>
              <a:rPr lang="en" sz="1200" b="1" dirty="0">
                <a:solidFill>
                  <a:srgbClr val="231F20"/>
                </a:solidFill>
                <a:latin typeface="Lexend"/>
                <a:ea typeface="Lexend"/>
                <a:cs typeface="Lexend"/>
                <a:sym typeface="Lexend"/>
              </a:rPr>
              <a:t>410</a:t>
            </a:r>
            <a:endParaRPr sz="700" b="1" i="0" u="none" strike="noStrike" cap="none" dirty="0">
              <a:solidFill>
                <a:srgbClr val="000000"/>
              </a:solidFill>
              <a:latin typeface="Lexend"/>
              <a:ea typeface="Lexend"/>
              <a:cs typeface="Lexend"/>
              <a:sym typeface="Lexend"/>
            </a:endParaRPr>
          </a:p>
        </p:txBody>
      </p:sp>
      <p:sp>
        <p:nvSpPr>
          <p:cNvPr id="199" name="Google Shape;199;g34a7b0fa1d0_0_5"/>
          <p:cNvSpPr txBox="1"/>
          <p:nvPr/>
        </p:nvSpPr>
        <p:spPr>
          <a:xfrm>
            <a:off x="6516498" y="786289"/>
            <a:ext cx="1239600" cy="329700"/>
          </a:xfrm>
          <a:prstGeom prst="rect">
            <a:avLst/>
          </a:prstGeom>
          <a:noFill/>
          <a:ln>
            <a:noFill/>
          </a:ln>
        </p:spPr>
        <p:txBody>
          <a:bodyPr spcFirstLastPara="1" wrap="square" lIns="0" tIns="0" rIns="0" bIns="0" anchor="t" anchorCtr="0">
            <a:spAutoFit/>
          </a:bodyPr>
          <a:lstStyle/>
          <a:p>
            <a:pPr marL="0" marR="0" lvl="0" indent="0" algn="l" rtl="0">
              <a:lnSpc>
                <a:spcPct val="138015"/>
              </a:lnSpc>
              <a:spcBef>
                <a:spcPts val="0"/>
              </a:spcBef>
              <a:spcAft>
                <a:spcPts val="0"/>
              </a:spcAft>
              <a:buClr>
                <a:srgbClr val="000000"/>
              </a:buClr>
              <a:buSzPts val="900"/>
              <a:buFont typeface="Arial"/>
              <a:buNone/>
            </a:pPr>
            <a:r>
              <a:rPr lang="en" sz="900" b="0" i="0" u="none" strike="noStrike" cap="none" dirty="0">
                <a:solidFill>
                  <a:srgbClr val="231F20"/>
                </a:solidFill>
                <a:latin typeface="Lexend"/>
                <a:ea typeface="Lexend"/>
                <a:cs typeface="Lexend"/>
                <a:sym typeface="Lexend"/>
              </a:rPr>
              <a:t>Individual people counted</a:t>
            </a:r>
            <a:endParaRPr sz="700" b="0" i="0" u="none" strike="noStrike" cap="none" dirty="0">
              <a:solidFill>
                <a:srgbClr val="000000"/>
              </a:solidFill>
              <a:latin typeface="Lexend"/>
              <a:ea typeface="Lexend"/>
              <a:cs typeface="Lexend"/>
              <a:sym typeface="Lexend"/>
            </a:endParaRPr>
          </a:p>
        </p:txBody>
      </p:sp>
      <p:sp>
        <p:nvSpPr>
          <p:cNvPr id="200" name="Google Shape;200;g34a7b0fa1d0_0_5"/>
          <p:cNvSpPr txBox="1"/>
          <p:nvPr/>
        </p:nvSpPr>
        <p:spPr>
          <a:xfrm>
            <a:off x="5641767" y="563096"/>
            <a:ext cx="672000" cy="338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 sz="2200" dirty="0">
                <a:solidFill>
                  <a:srgbClr val="FDFBFB"/>
                </a:solidFill>
                <a:latin typeface="Abril Fatface"/>
                <a:ea typeface="Abril Fatface"/>
                <a:cs typeface="Abril Fatface"/>
                <a:sym typeface="Abril Fatface"/>
              </a:rPr>
              <a:t>2024</a:t>
            </a:r>
            <a:endParaRPr sz="23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4a7b0fa1d0_0_249"/>
          <p:cNvSpPr/>
          <p:nvPr/>
        </p:nvSpPr>
        <p:spPr>
          <a:xfrm>
            <a:off x="8192358" y="4504799"/>
            <a:ext cx="1903285" cy="1041616"/>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a:alphaModFix/>
            </a:blip>
            <a:stretch>
              <a:fillRect/>
            </a:stretch>
          </a:blipFill>
          <a:ln>
            <a:noFill/>
          </a:ln>
        </p:spPr>
      </p:sp>
      <p:sp>
        <p:nvSpPr>
          <p:cNvPr id="206" name="Google Shape;206;g34a7b0fa1d0_0_249"/>
          <p:cNvSpPr txBox="1"/>
          <p:nvPr/>
        </p:nvSpPr>
        <p:spPr>
          <a:xfrm>
            <a:off x="2286000" y="126863"/>
            <a:ext cx="4956000" cy="400200"/>
          </a:xfrm>
          <a:prstGeom prst="rect">
            <a:avLst/>
          </a:prstGeom>
          <a:noFill/>
          <a:ln>
            <a:noFill/>
          </a:ln>
        </p:spPr>
        <p:txBody>
          <a:bodyPr spcFirstLastPara="1" wrap="square" lIns="0" tIns="0" rIns="0" bIns="0" anchor="t" anchorCtr="0">
            <a:spAutoFit/>
          </a:bodyPr>
          <a:lstStyle/>
          <a:p>
            <a:pPr marL="0" marR="0" lvl="0" indent="0" algn="l" rtl="0">
              <a:lnSpc>
                <a:spcPct val="137996"/>
              </a:lnSpc>
              <a:spcBef>
                <a:spcPts val="0"/>
              </a:spcBef>
              <a:spcAft>
                <a:spcPts val="0"/>
              </a:spcAft>
              <a:buClr>
                <a:schemeClr val="dk1"/>
              </a:buClr>
              <a:buSzPts val="2600"/>
              <a:buFont typeface="Arial"/>
              <a:buNone/>
            </a:pPr>
            <a:r>
              <a:rPr lang="en" sz="2600" b="0" i="0" u="none" strike="noStrike" cap="none">
                <a:solidFill>
                  <a:srgbClr val="231F20"/>
                </a:solidFill>
                <a:latin typeface="Lexend SemiBold"/>
                <a:ea typeface="Lexend SemiBold"/>
                <a:cs typeface="Lexend SemiBold"/>
                <a:sym typeface="Lexend SemiBold"/>
              </a:rPr>
              <a:t>Who do CoCs serve?</a:t>
            </a:r>
            <a:endParaRPr sz="1800" b="0" i="0" u="none" strike="noStrike" cap="none">
              <a:solidFill>
                <a:srgbClr val="000000"/>
              </a:solidFill>
              <a:latin typeface="Lexend Black"/>
              <a:ea typeface="Lexend Black"/>
              <a:cs typeface="Lexend Black"/>
              <a:sym typeface="Lexend Black"/>
            </a:endParaRPr>
          </a:p>
        </p:txBody>
      </p:sp>
      <p:sp>
        <p:nvSpPr>
          <p:cNvPr id="207" name="Google Shape;207;g34a7b0fa1d0_0_249"/>
          <p:cNvSpPr txBox="1"/>
          <p:nvPr/>
        </p:nvSpPr>
        <p:spPr>
          <a:xfrm>
            <a:off x="2181950" y="665600"/>
            <a:ext cx="6093000" cy="4077600"/>
          </a:xfrm>
          <a:prstGeom prst="rect">
            <a:avLst/>
          </a:prstGeom>
          <a:noFill/>
          <a:ln>
            <a:noFill/>
          </a:ln>
        </p:spPr>
        <p:txBody>
          <a:bodyPr spcFirstLastPara="1" wrap="square" lIns="0" tIns="0" rIns="0" bIns="0" anchor="t" anchorCtr="0">
            <a:spAutoFit/>
          </a:bodyPr>
          <a:lstStyle/>
          <a:p>
            <a:pPr marL="0" marR="0" lvl="0" indent="0" algn="l" rtl="0">
              <a:lnSpc>
                <a:spcPct val="137994"/>
              </a:lnSpc>
              <a:spcBef>
                <a:spcPts val="0"/>
              </a:spcBef>
              <a:spcAft>
                <a:spcPts val="0"/>
              </a:spcAft>
              <a:buClr>
                <a:srgbClr val="000000"/>
              </a:buClr>
              <a:buSzPts val="1100"/>
              <a:buFont typeface="Arial"/>
              <a:buNone/>
            </a:pPr>
            <a:r>
              <a:rPr lang="en" sz="1100" b="0" i="0" u="none" strike="noStrike" cap="none">
                <a:solidFill>
                  <a:srgbClr val="231F20"/>
                </a:solidFill>
                <a:latin typeface="Lexend"/>
                <a:ea typeface="Lexend"/>
                <a:cs typeface="Lexend"/>
                <a:sym typeface="Lexend"/>
              </a:rPr>
              <a:t>HUD Categories of Homelessness:</a:t>
            </a:r>
            <a:endParaRPr sz="800" b="0" i="0" u="none" strike="noStrike" cap="none">
              <a:solidFill>
                <a:srgbClr val="000000"/>
              </a:solidFill>
              <a:latin typeface="Lexend"/>
              <a:ea typeface="Lexend"/>
              <a:cs typeface="Lexend"/>
              <a:sym typeface="Lexend"/>
            </a:endParaRPr>
          </a:p>
          <a:p>
            <a:pPr marL="0" marR="0" lvl="0" indent="0" algn="l" rtl="0">
              <a:lnSpc>
                <a:spcPct val="137994"/>
              </a:lnSpc>
              <a:spcBef>
                <a:spcPts val="0"/>
              </a:spcBef>
              <a:spcAft>
                <a:spcPts val="0"/>
              </a:spcAft>
              <a:buClr>
                <a:srgbClr val="000000"/>
              </a:buClr>
              <a:buSzPts val="1100"/>
              <a:buFont typeface="Arial"/>
              <a:buNone/>
            </a:pPr>
            <a:r>
              <a:rPr lang="en" sz="1100" b="1" i="0" u="none" strike="noStrike" cap="none">
                <a:solidFill>
                  <a:srgbClr val="231F20"/>
                </a:solidFill>
                <a:latin typeface="Lexend"/>
                <a:ea typeface="Lexend"/>
                <a:cs typeface="Lexend"/>
                <a:sym typeface="Lexend"/>
              </a:rPr>
              <a:t>Category 1 - Literally Homeless:</a:t>
            </a:r>
            <a:r>
              <a:rPr lang="en" sz="1100" b="0" i="0" u="none" strike="noStrike" cap="none">
                <a:solidFill>
                  <a:srgbClr val="231F20"/>
                </a:solidFill>
                <a:latin typeface="Lexend"/>
                <a:ea typeface="Lexend"/>
                <a:cs typeface="Lexend"/>
                <a:sym typeface="Lexend"/>
              </a:rPr>
              <a:t> This includes individuals or families who:</a:t>
            </a:r>
            <a:endParaRPr sz="800" b="0" i="0" u="none" strike="noStrike" cap="none">
              <a:solidFill>
                <a:srgbClr val="000000"/>
              </a:solidFill>
              <a:latin typeface="Lexend"/>
              <a:ea typeface="Lexend"/>
              <a:cs typeface="Lexend"/>
              <a:sym typeface="Lexend"/>
            </a:endParaRPr>
          </a:p>
          <a:p>
            <a:pPr marL="228600" marR="0" lvl="1" indent="-120650" algn="l" rtl="0">
              <a:lnSpc>
                <a:spcPct val="137994"/>
              </a:lnSpc>
              <a:spcBef>
                <a:spcPts val="0"/>
              </a:spcBef>
              <a:spcAft>
                <a:spcPts val="0"/>
              </a:spcAft>
              <a:buClr>
                <a:srgbClr val="231F20"/>
              </a:buClr>
              <a:buSzPts val="1100"/>
              <a:buFont typeface="Lexend"/>
              <a:buChar char="•"/>
            </a:pPr>
            <a:r>
              <a:rPr lang="en" sz="1100" b="0" i="0" u="none" strike="noStrike" cap="none">
                <a:solidFill>
                  <a:srgbClr val="231F20"/>
                </a:solidFill>
                <a:latin typeface="Lexend"/>
                <a:ea typeface="Lexend"/>
                <a:cs typeface="Lexend"/>
                <a:sym typeface="Lexend"/>
              </a:rPr>
              <a:t>Are sleeping in an emergency shelter or in a place not meant for human habitation, such as on the streets, in vehicles, or in abandoned buildings.</a:t>
            </a:r>
            <a:endParaRPr sz="800" b="0" i="0" u="none" strike="noStrike" cap="none">
              <a:solidFill>
                <a:srgbClr val="000000"/>
              </a:solidFill>
              <a:latin typeface="Lexend"/>
              <a:ea typeface="Lexend"/>
              <a:cs typeface="Lexend"/>
              <a:sym typeface="Lexend"/>
            </a:endParaRPr>
          </a:p>
          <a:p>
            <a:pPr marL="457200" marR="0" lvl="0" indent="0" algn="l" rtl="0">
              <a:lnSpc>
                <a:spcPct val="137994"/>
              </a:lnSpc>
              <a:spcBef>
                <a:spcPts val="0"/>
              </a:spcBef>
              <a:spcAft>
                <a:spcPts val="0"/>
              </a:spcAft>
              <a:buClr>
                <a:srgbClr val="000000"/>
              </a:buClr>
              <a:buSzPts val="800"/>
              <a:buFont typeface="Arial"/>
              <a:buNone/>
            </a:pPr>
            <a:endParaRPr sz="800" b="0" i="0" u="none" strike="noStrike" cap="none">
              <a:solidFill>
                <a:srgbClr val="000000"/>
              </a:solidFill>
              <a:latin typeface="Lexend"/>
              <a:ea typeface="Lexend"/>
              <a:cs typeface="Lexend"/>
              <a:sym typeface="Lexend"/>
            </a:endParaRPr>
          </a:p>
          <a:p>
            <a:pPr marL="0" marR="0" lvl="0" indent="0" algn="l" rtl="0">
              <a:lnSpc>
                <a:spcPct val="137994"/>
              </a:lnSpc>
              <a:spcBef>
                <a:spcPts val="0"/>
              </a:spcBef>
              <a:spcAft>
                <a:spcPts val="0"/>
              </a:spcAft>
              <a:buClr>
                <a:srgbClr val="000000"/>
              </a:buClr>
              <a:buSzPts val="1100"/>
              <a:buFont typeface="Arial"/>
              <a:buNone/>
            </a:pPr>
            <a:r>
              <a:rPr lang="en" sz="1100" b="1" i="0" u="none" strike="noStrike" cap="none">
                <a:solidFill>
                  <a:srgbClr val="231F20"/>
                </a:solidFill>
                <a:latin typeface="Lexend"/>
                <a:ea typeface="Lexend"/>
                <a:cs typeface="Lexend"/>
                <a:sym typeface="Lexend"/>
              </a:rPr>
              <a:t>Category 2 - Imminent Risk of Homelessness:</a:t>
            </a:r>
            <a:r>
              <a:rPr lang="en" sz="1100" b="0" i="0" u="none" strike="noStrike" cap="none">
                <a:solidFill>
                  <a:srgbClr val="231F20"/>
                </a:solidFill>
                <a:latin typeface="Lexend"/>
                <a:ea typeface="Lexend"/>
                <a:cs typeface="Lexend"/>
                <a:sym typeface="Lexend"/>
              </a:rPr>
              <a:t> This category includes individuals or families who:</a:t>
            </a:r>
            <a:endParaRPr sz="800" b="0" i="0" u="none" strike="noStrike" cap="none">
              <a:solidFill>
                <a:srgbClr val="000000"/>
              </a:solidFill>
              <a:latin typeface="Lexend"/>
              <a:ea typeface="Lexend"/>
              <a:cs typeface="Lexend"/>
              <a:sym typeface="Lexend"/>
            </a:endParaRPr>
          </a:p>
          <a:p>
            <a:pPr marL="0" marR="0" lvl="0" indent="0" algn="l" rtl="0">
              <a:lnSpc>
                <a:spcPct val="137994"/>
              </a:lnSpc>
              <a:spcBef>
                <a:spcPts val="0"/>
              </a:spcBef>
              <a:spcAft>
                <a:spcPts val="0"/>
              </a:spcAft>
              <a:buClr>
                <a:srgbClr val="000000"/>
              </a:buClr>
              <a:buSzPts val="1100"/>
              <a:buFont typeface="Arial"/>
              <a:buNone/>
            </a:pPr>
            <a:r>
              <a:rPr lang="en" sz="1100">
                <a:solidFill>
                  <a:srgbClr val="231F20"/>
                </a:solidFill>
                <a:latin typeface="Lexend"/>
                <a:ea typeface="Lexend"/>
                <a:cs typeface="Lexend"/>
                <a:sym typeface="Lexend"/>
              </a:rPr>
              <a:t>Are </a:t>
            </a:r>
            <a:r>
              <a:rPr lang="en" sz="1100" b="0" i="0" u="none" strike="noStrike" cap="none">
                <a:solidFill>
                  <a:srgbClr val="231F20"/>
                </a:solidFill>
                <a:latin typeface="Lexend"/>
                <a:ea typeface="Lexend"/>
                <a:cs typeface="Lexend"/>
                <a:sym typeface="Lexend"/>
              </a:rPr>
              <a:t>facing eviction within 14 days and have no subsequent residence identified.</a:t>
            </a:r>
            <a:endParaRPr sz="1100" b="0" i="0" u="none" strike="noStrike" cap="none">
              <a:solidFill>
                <a:srgbClr val="231F20"/>
              </a:solidFill>
              <a:latin typeface="Lexend"/>
              <a:ea typeface="Lexend"/>
              <a:cs typeface="Lexend"/>
              <a:sym typeface="Lexend"/>
            </a:endParaRPr>
          </a:p>
          <a:p>
            <a:pPr marL="0" marR="0" lvl="0" indent="0" algn="l" rtl="0">
              <a:lnSpc>
                <a:spcPct val="137994"/>
              </a:lnSpc>
              <a:spcBef>
                <a:spcPts val="0"/>
              </a:spcBef>
              <a:spcAft>
                <a:spcPts val="0"/>
              </a:spcAft>
              <a:buClr>
                <a:srgbClr val="000000"/>
              </a:buClr>
              <a:buSzPts val="1100"/>
              <a:buFont typeface="Arial"/>
              <a:buNone/>
            </a:pPr>
            <a:endParaRPr sz="1100" b="0" i="0" u="none" strike="noStrike" cap="none">
              <a:solidFill>
                <a:srgbClr val="231F20"/>
              </a:solidFill>
              <a:latin typeface="Lexend"/>
              <a:ea typeface="Lexend"/>
              <a:cs typeface="Lexend"/>
              <a:sym typeface="Lexend"/>
            </a:endParaRPr>
          </a:p>
          <a:p>
            <a:pPr marL="0" marR="0" lvl="0" indent="0" algn="l" rtl="0">
              <a:lnSpc>
                <a:spcPct val="137994"/>
              </a:lnSpc>
              <a:spcBef>
                <a:spcPts val="0"/>
              </a:spcBef>
              <a:spcAft>
                <a:spcPts val="0"/>
              </a:spcAft>
              <a:buClr>
                <a:schemeClr val="dk1"/>
              </a:buClr>
              <a:buSzPts val="600"/>
              <a:buFont typeface="Arial"/>
              <a:buNone/>
            </a:pPr>
            <a:r>
              <a:rPr lang="en" sz="1100" b="1" i="0" u="none" strike="noStrike" cap="none">
                <a:solidFill>
                  <a:srgbClr val="231F20"/>
                </a:solidFill>
                <a:latin typeface="Lexend"/>
                <a:ea typeface="Lexend"/>
                <a:cs typeface="Lexend"/>
                <a:sym typeface="Lexend"/>
              </a:rPr>
              <a:t>Ca</a:t>
            </a:r>
            <a:r>
              <a:rPr lang="en" sz="1100" b="1" i="0" u="none" strike="noStrike" cap="none">
                <a:solidFill>
                  <a:srgbClr val="231F20"/>
                </a:solidFill>
                <a:latin typeface="Lexend"/>
                <a:ea typeface="Lexend"/>
                <a:cs typeface="Lexend"/>
                <a:sym typeface="Lexen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tegory 4 - Fleeing Domestic Violence</a:t>
            </a:r>
            <a:r>
              <a:rPr lang="en" sz="1100" b="1" i="0" u="none" strike="noStrike" cap="none">
                <a:solidFill>
                  <a:srgbClr val="231F20"/>
                </a:solidFill>
                <a:latin typeface="Lexend"/>
                <a:ea typeface="Lexend"/>
                <a:cs typeface="Lexend"/>
                <a:sym typeface="Lexend"/>
              </a:rPr>
              <a:t>:</a:t>
            </a:r>
            <a:endParaRPr sz="800" b="1" i="0" u="none" strike="noStrike" cap="none">
              <a:solidFill>
                <a:schemeClr val="dk1"/>
              </a:solidFill>
              <a:latin typeface="Lexend"/>
              <a:ea typeface="Lexend"/>
              <a:cs typeface="Lexend"/>
              <a:sym typeface="Lexend"/>
            </a:endParaRPr>
          </a:p>
          <a:p>
            <a:pPr marL="0" marR="0" lvl="0" indent="0" algn="l" rtl="0">
              <a:lnSpc>
                <a:spcPct val="137994"/>
              </a:lnSpc>
              <a:spcBef>
                <a:spcPts val="0"/>
              </a:spcBef>
              <a:spcAft>
                <a:spcPts val="0"/>
              </a:spcAft>
              <a:buClr>
                <a:schemeClr val="dk1"/>
              </a:buClr>
              <a:buSzPts val="600"/>
              <a:buFont typeface="Arial"/>
              <a:buNone/>
            </a:pPr>
            <a:r>
              <a:rPr lang="en" sz="1100" b="0" i="0" u="none" strike="noStrike" cap="none">
                <a:solidFill>
                  <a:srgbClr val="231F20"/>
                </a:solidFill>
                <a:latin typeface="Lexend"/>
                <a:ea typeface="Lexend"/>
                <a:cs typeface="Lexend"/>
                <a:sym typeface="Lexend"/>
              </a:rPr>
              <a:t>• Any individual or family who:</a:t>
            </a:r>
            <a:endParaRPr sz="1100" b="0" i="0" u="none" strike="noStrike" cap="none">
              <a:solidFill>
                <a:srgbClr val="231F20"/>
              </a:solidFill>
              <a:latin typeface="Lexend"/>
              <a:ea typeface="Lexend"/>
              <a:cs typeface="Lexend"/>
              <a:sym typeface="Lexend"/>
            </a:endParaRPr>
          </a:p>
          <a:p>
            <a:pPr marL="0" marR="0" lvl="0" indent="0" algn="l" rtl="0">
              <a:lnSpc>
                <a:spcPct val="137994"/>
              </a:lnSpc>
              <a:spcBef>
                <a:spcPts val="0"/>
              </a:spcBef>
              <a:spcAft>
                <a:spcPts val="0"/>
              </a:spcAft>
              <a:buClr>
                <a:schemeClr val="dk1"/>
              </a:buClr>
              <a:buSzPts val="600"/>
              <a:buFont typeface="Arial"/>
              <a:buNone/>
            </a:pPr>
            <a:r>
              <a:rPr lang="en" sz="1100" b="0" i="0" u="none" strike="noStrike" cap="none">
                <a:solidFill>
                  <a:srgbClr val="231F20"/>
                </a:solidFill>
                <a:latin typeface="Lexend"/>
                <a:ea typeface="Lexend"/>
                <a:cs typeface="Lexend"/>
                <a:sym typeface="Lexend"/>
              </a:rPr>
              <a:t>Is experiencing trauma or a lack of safety related to, or fleeing or attempting to flee, domestic violence, dating violence, sexual assault, stalking, or other dangerous, traumatic, or life-threatening conditions related to the violence against the individual or a family member in the individual's or family's current housing situation, including where the health and safety of children are jeopardized</a:t>
            </a:r>
            <a:endParaRPr sz="1100" b="0" i="0" u="none" strike="noStrike" cap="none">
              <a:solidFill>
                <a:srgbClr val="231F20"/>
              </a:solidFill>
              <a:latin typeface="Lexend"/>
              <a:ea typeface="Lexend"/>
              <a:cs typeface="Lexend"/>
              <a:sym typeface="Lexend"/>
            </a:endParaRPr>
          </a:p>
          <a:p>
            <a:pPr marL="0" marR="0" lvl="0" indent="0" algn="l" rtl="0">
              <a:lnSpc>
                <a:spcPct val="137994"/>
              </a:lnSpc>
              <a:spcBef>
                <a:spcPts val="0"/>
              </a:spcBef>
              <a:spcAft>
                <a:spcPts val="0"/>
              </a:spcAft>
              <a:buClr>
                <a:schemeClr val="dk1"/>
              </a:buClr>
              <a:buSzPts val="600"/>
              <a:buFont typeface="Arial"/>
              <a:buNone/>
            </a:pPr>
            <a:r>
              <a:rPr lang="en" sz="1100" b="0" i="0" u="none" strike="noStrike" cap="none">
                <a:solidFill>
                  <a:srgbClr val="231F20"/>
                </a:solidFill>
                <a:latin typeface="Lexend"/>
                <a:ea typeface="Lexend"/>
                <a:cs typeface="Lexend"/>
                <a:sym typeface="Lexend"/>
              </a:rPr>
              <a:t> • Has no other safe residence, and </a:t>
            </a:r>
            <a:endParaRPr sz="1100" b="0" i="0" u="none" strike="noStrike" cap="none">
              <a:solidFill>
                <a:srgbClr val="231F20"/>
              </a:solidFill>
              <a:latin typeface="Lexend"/>
              <a:ea typeface="Lexend"/>
              <a:cs typeface="Lexend"/>
              <a:sym typeface="Lexend"/>
            </a:endParaRPr>
          </a:p>
          <a:p>
            <a:pPr marL="0" marR="0" lvl="0" indent="0" algn="l" rtl="0">
              <a:lnSpc>
                <a:spcPct val="137994"/>
              </a:lnSpc>
              <a:spcBef>
                <a:spcPts val="0"/>
              </a:spcBef>
              <a:spcAft>
                <a:spcPts val="0"/>
              </a:spcAft>
              <a:buClr>
                <a:srgbClr val="000000"/>
              </a:buClr>
              <a:buSzPts val="600"/>
              <a:buFont typeface="Arial"/>
              <a:buNone/>
            </a:pPr>
            <a:r>
              <a:rPr lang="en" sz="1100" b="0" i="0" u="none" strike="noStrike" cap="none">
                <a:solidFill>
                  <a:srgbClr val="231F20"/>
                </a:solidFill>
                <a:latin typeface="Lexend"/>
                <a:ea typeface="Lexend"/>
                <a:cs typeface="Lexend"/>
                <a:sym typeface="Lexend"/>
              </a:rPr>
              <a:t>• Lacks the resources to obtain other safe permanent housing</a:t>
            </a:r>
            <a:endParaRPr sz="1000" b="0" i="0" u="none" strike="noStrike" cap="none">
              <a:solidFill>
                <a:srgbClr val="231F20"/>
              </a:solidFill>
              <a:latin typeface="Lexend"/>
              <a:ea typeface="Lexend"/>
              <a:cs typeface="Lexend"/>
              <a:sym typeface="Lexend"/>
            </a:endParaRPr>
          </a:p>
        </p:txBody>
      </p:sp>
      <p:sp>
        <p:nvSpPr>
          <p:cNvPr id="208" name="Google Shape;208;g34a7b0fa1d0_0_249"/>
          <p:cNvSpPr/>
          <p:nvPr/>
        </p:nvSpPr>
        <p:spPr>
          <a:xfrm>
            <a:off x="-1505075" y="-2008350"/>
            <a:ext cx="3622491" cy="3458894"/>
          </a:xfrm>
          <a:custGeom>
            <a:avLst/>
            <a:gdLst/>
            <a:ahLst/>
            <a:cxnLst/>
            <a:rect l="l" t="t" r="r" b="b"/>
            <a:pathLst>
              <a:path w="9348363" h="9348363" extrusionOk="0">
                <a:moveTo>
                  <a:pt x="0" y="0"/>
                </a:moveTo>
                <a:lnTo>
                  <a:pt x="9348362" y="0"/>
                </a:lnTo>
                <a:lnTo>
                  <a:pt x="9348362" y="9348362"/>
                </a:lnTo>
                <a:lnTo>
                  <a:pt x="0" y="9348362"/>
                </a:lnTo>
                <a:lnTo>
                  <a:pt x="0" y="0"/>
                </a:lnTo>
                <a:close/>
              </a:path>
            </a:pathLst>
          </a:custGeom>
          <a:blipFill rotWithShape="1">
            <a:blip r:embed="rId4">
              <a:alphaModFix/>
            </a:blip>
            <a:stretch>
              <a:fillRect/>
            </a:stretch>
          </a:blipFill>
          <a:ln>
            <a:noFill/>
          </a:ln>
        </p:spPr>
      </p:sp>
      <p:sp>
        <p:nvSpPr>
          <p:cNvPr id="209" name="Google Shape;209;g34a7b0fa1d0_0_249"/>
          <p:cNvSpPr/>
          <p:nvPr/>
        </p:nvSpPr>
        <p:spPr>
          <a:xfrm>
            <a:off x="34380" y="741485"/>
            <a:ext cx="2078736" cy="208076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l="-239" r="-23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4a7b0fa1d0_0_115"/>
          <p:cNvSpPr/>
          <p:nvPr/>
        </p:nvSpPr>
        <p:spPr>
          <a:xfrm>
            <a:off x="3030281" y="1174813"/>
            <a:ext cx="2784336" cy="2802407"/>
          </a:xfrm>
          <a:custGeom>
            <a:avLst/>
            <a:gdLst/>
            <a:ahLst/>
            <a:cxnLst/>
            <a:rect l="l" t="t" r="r" b="b"/>
            <a:pathLst>
              <a:path w="6832726" h="6835140" extrusionOk="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215" name="Google Shape;215;g34a7b0fa1d0_0_115"/>
          <p:cNvGrpSpPr/>
          <p:nvPr/>
        </p:nvGrpSpPr>
        <p:grpSpPr>
          <a:xfrm>
            <a:off x="5296733" y="3562486"/>
            <a:ext cx="253556" cy="257893"/>
            <a:chOff x="0" y="0"/>
            <a:chExt cx="676149" cy="687715"/>
          </a:xfrm>
        </p:grpSpPr>
        <p:grpSp>
          <p:nvGrpSpPr>
            <p:cNvPr id="216" name="Google Shape;216;g34a7b0fa1d0_0_115"/>
            <p:cNvGrpSpPr/>
            <p:nvPr/>
          </p:nvGrpSpPr>
          <p:grpSpPr>
            <a:xfrm>
              <a:off x="0" y="0"/>
              <a:ext cx="676149" cy="687715"/>
              <a:chOff x="0" y="0"/>
              <a:chExt cx="549402" cy="558800"/>
            </a:xfrm>
          </p:grpSpPr>
          <p:sp>
            <p:nvSpPr>
              <p:cNvPr id="217" name="Google Shape;217;g34a7b0fa1d0_0_115"/>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 name="Google Shape;218;g34a7b0fa1d0_0_115"/>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19" name="Google Shape;219;g34a7b0fa1d0_0_115"/>
            <p:cNvSpPr/>
            <p:nvPr/>
          </p:nvSpPr>
          <p:spPr>
            <a:xfrm>
              <a:off x="187857"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20" name="Google Shape;220;g34a7b0fa1d0_0_115"/>
          <p:cNvSpPr/>
          <p:nvPr/>
        </p:nvSpPr>
        <p:spPr>
          <a:xfrm>
            <a:off x="4544415" y="3562483"/>
            <a:ext cx="110192" cy="108547"/>
          </a:xfrm>
          <a:custGeom>
            <a:avLst/>
            <a:gdLst/>
            <a:ahLst/>
            <a:cxnLst/>
            <a:rect l="l" t="t" r="r" b="b"/>
            <a:pathLst>
              <a:path w="238252" h="234696" extrusionOk="0">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221" name="Google Shape;221;g34a7b0fa1d0_0_115"/>
          <p:cNvGrpSpPr/>
          <p:nvPr/>
        </p:nvGrpSpPr>
        <p:grpSpPr>
          <a:xfrm>
            <a:off x="5390704" y="1427903"/>
            <a:ext cx="253556" cy="257893"/>
            <a:chOff x="0" y="0"/>
            <a:chExt cx="676149" cy="687715"/>
          </a:xfrm>
        </p:grpSpPr>
        <p:grpSp>
          <p:nvGrpSpPr>
            <p:cNvPr id="222" name="Google Shape;222;g34a7b0fa1d0_0_115"/>
            <p:cNvGrpSpPr/>
            <p:nvPr/>
          </p:nvGrpSpPr>
          <p:grpSpPr>
            <a:xfrm>
              <a:off x="0" y="0"/>
              <a:ext cx="676149" cy="687715"/>
              <a:chOff x="0" y="0"/>
              <a:chExt cx="549402" cy="558800"/>
            </a:xfrm>
          </p:grpSpPr>
          <p:sp>
            <p:nvSpPr>
              <p:cNvPr id="223" name="Google Shape;223;g34a7b0fa1d0_0_115"/>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4" name="Google Shape;224;g34a7b0fa1d0_0_115"/>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25" name="Google Shape;225;g34a7b0fa1d0_0_115"/>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26" name="Google Shape;226;g34a7b0fa1d0_0_115"/>
          <p:cNvGrpSpPr/>
          <p:nvPr/>
        </p:nvGrpSpPr>
        <p:grpSpPr>
          <a:xfrm>
            <a:off x="3195720" y="3487699"/>
            <a:ext cx="253556" cy="257893"/>
            <a:chOff x="0" y="0"/>
            <a:chExt cx="676149" cy="687715"/>
          </a:xfrm>
        </p:grpSpPr>
        <p:grpSp>
          <p:nvGrpSpPr>
            <p:cNvPr id="227" name="Google Shape;227;g34a7b0fa1d0_0_115"/>
            <p:cNvGrpSpPr/>
            <p:nvPr/>
          </p:nvGrpSpPr>
          <p:grpSpPr>
            <a:xfrm>
              <a:off x="0" y="0"/>
              <a:ext cx="676149" cy="687715"/>
              <a:chOff x="0" y="0"/>
              <a:chExt cx="549402" cy="558800"/>
            </a:xfrm>
          </p:grpSpPr>
          <p:sp>
            <p:nvSpPr>
              <p:cNvPr id="228" name="Google Shape;228;g34a7b0fa1d0_0_115"/>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9" name="Google Shape;229;g34a7b0fa1d0_0_115"/>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30" name="Google Shape;230;g34a7b0fa1d0_0_115"/>
            <p:cNvSpPr/>
            <p:nvPr/>
          </p:nvSpPr>
          <p:spPr>
            <a:xfrm>
              <a:off x="195833" y="208482"/>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31" name="Google Shape;231;g34a7b0fa1d0_0_115"/>
          <p:cNvGrpSpPr/>
          <p:nvPr/>
        </p:nvGrpSpPr>
        <p:grpSpPr>
          <a:xfrm>
            <a:off x="5705462" y="2981402"/>
            <a:ext cx="1111239" cy="1108544"/>
            <a:chOff x="0" y="0"/>
            <a:chExt cx="2963304" cy="2956118"/>
          </a:xfrm>
        </p:grpSpPr>
        <p:sp>
          <p:nvSpPr>
            <p:cNvPr id="232" name="Google Shape;232;g34a7b0fa1d0_0_115"/>
            <p:cNvSpPr/>
            <p:nvPr/>
          </p:nvSpPr>
          <p:spPr>
            <a:xfrm>
              <a:off x="0" y="0"/>
              <a:ext cx="2963304" cy="2956118"/>
            </a:xfrm>
            <a:custGeom>
              <a:avLst/>
              <a:gdLst/>
              <a:ahLst/>
              <a:cxnLst/>
              <a:rect l="l" t="t" r="r" b="b"/>
              <a:pathLst>
                <a:path w="2409190" h="2403348" extrusionOk="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3" name="Google Shape;233;g34a7b0fa1d0_0_115"/>
            <p:cNvSpPr/>
            <p:nvPr/>
          </p:nvSpPr>
          <p:spPr>
            <a:xfrm>
              <a:off x="483235" y="601676"/>
              <a:ext cx="1985382" cy="1736307"/>
            </a:xfrm>
            <a:custGeom>
              <a:avLst/>
              <a:gdLst/>
              <a:ahLst/>
              <a:cxnLst/>
              <a:rect l="l" t="t" r="r" b="b"/>
              <a:pathLst>
                <a:path w="1985382" h="1736307" extrusionOk="0">
                  <a:moveTo>
                    <a:pt x="0" y="0"/>
                  </a:moveTo>
                  <a:lnTo>
                    <a:pt x="1985383" y="0"/>
                  </a:lnTo>
                  <a:lnTo>
                    <a:pt x="1985383" y="1736307"/>
                  </a:lnTo>
                  <a:lnTo>
                    <a:pt x="0" y="1736307"/>
                  </a:lnTo>
                  <a:lnTo>
                    <a:pt x="0" y="0"/>
                  </a:lnTo>
                  <a:close/>
                </a:path>
              </a:pathLst>
            </a:custGeom>
            <a:blipFill rotWithShape="1">
              <a:blip r:embed="rId3">
                <a:alphaModFix/>
              </a:blip>
              <a:stretch>
                <a:fillRect/>
              </a:stretch>
            </a:blipFill>
            <a:ln>
              <a:noFill/>
            </a:ln>
          </p:spPr>
        </p:sp>
      </p:grpSp>
      <p:grpSp>
        <p:nvGrpSpPr>
          <p:cNvPr id="234" name="Google Shape;234;g34a7b0fa1d0_0_115"/>
          <p:cNvGrpSpPr/>
          <p:nvPr/>
        </p:nvGrpSpPr>
        <p:grpSpPr>
          <a:xfrm>
            <a:off x="2201278" y="709777"/>
            <a:ext cx="1111590" cy="1108544"/>
            <a:chOff x="0" y="0"/>
            <a:chExt cx="2964241" cy="2956118"/>
          </a:xfrm>
        </p:grpSpPr>
        <p:sp>
          <p:nvSpPr>
            <p:cNvPr id="235" name="Google Shape;235;g34a7b0fa1d0_0_115"/>
            <p:cNvSpPr/>
            <p:nvPr/>
          </p:nvSpPr>
          <p:spPr>
            <a:xfrm>
              <a:off x="0" y="0"/>
              <a:ext cx="2964241" cy="2956118"/>
            </a:xfrm>
            <a:custGeom>
              <a:avLst/>
              <a:gdLst/>
              <a:ahLst/>
              <a:cxnLst/>
              <a:rect l="l" t="t" r="r" b="b"/>
              <a:pathLst>
                <a:path w="2409952" h="2403348" extrusionOk="0">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6" name="Google Shape;236;g34a7b0fa1d0_0_115"/>
            <p:cNvSpPr/>
            <p:nvPr/>
          </p:nvSpPr>
          <p:spPr>
            <a:xfrm>
              <a:off x="543663" y="491945"/>
              <a:ext cx="1878517" cy="1707743"/>
            </a:xfrm>
            <a:custGeom>
              <a:avLst/>
              <a:gdLst/>
              <a:ahLst/>
              <a:cxnLst/>
              <a:rect l="l" t="t" r="r" b="b"/>
              <a:pathLst>
                <a:path w="1878517" h="1707743" extrusionOk="0">
                  <a:moveTo>
                    <a:pt x="0" y="0"/>
                  </a:moveTo>
                  <a:lnTo>
                    <a:pt x="1878518" y="0"/>
                  </a:lnTo>
                  <a:lnTo>
                    <a:pt x="1878518" y="1707743"/>
                  </a:lnTo>
                  <a:lnTo>
                    <a:pt x="0" y="1707743"/>
                  </a:lnTo>
                  <a:lnTo>
                    <a:pt x="0" y="0"/>
                  </a:lnTo>
                  <a:close/>
                </a:path>
              </a:pathLst>
            </a:custGeom>
            <a:blipFill rotWithShape="1">
              <a:blip r:embed="rId4">
                <a:alphaModFix/>
              </a:blip>
              <a:stretch>
                <a:fillRect/>
              </a:stretch>
            </a:blipFill>
            <a:ln>
              <a:noFill/>
            </a:ln>
          </p:spPr>
        </p:sp>
      </p:grpSp>
      <p:grpSp>
        <p:nvGrpSpPr>
          <p:cNvPr id="237" name="Google Shape;237;g34a7b0fa1d0_0_115"/>
          <p:cNvGrpSpPr/>
          <p:nvPr/>
        </p:nvGrpSpPr>
        <p:grpSpPr>
          <a:xfrm>
            <a:off x="5644600" y="709775"/>
            <a:ext cx="1111294" cy="1108544"/>
            <a:chOff x="0" y="0"/>
            <a:chExt cx="2964241" cy="2956118"/>
          </a:xfrm>
        </p:grpSpPr>
        <p:sp>
          <p:nvSpPr>
            <p:cNvPr id="238" name="Google Shape;238;g34a7b0fa1d0_0_115"/>
            <p:cNvSpPr/>
            <p:nvPr/>
          </p:nvSpPr>
          <p:spPr>
            <a:xfrm>
              <a:off x="0" y="0"/>
              <a:ext cx="2964241" cy="2956118"/>
            </a:xfrm>
            <a:custGeom>
              <a:avLst/>
              <a:gdLst/>
              <a:ahLst/>
              <a:cxnLst/>
              <a:rect l="l" t="t" r="r" b="b"/>
              <a:pathLst>
                <a:path w="2409952" h="2403348" extrusionOk="0">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9" name="Google Shape;239;g34a7b0fa1d0_0_115"/>
            <p:cNvSpPr/>
            <p:nvPr/>
          </p:nvSpPr>
          <p:spPr>
            <a:xfrm>
              <a:off x="486469" y="730754"/>
              <a:ext cx="1958782" cy="1691898"/>
            </a:xfrm>
            <a:custGeom>
              <a:avLst/>
              <a:gdLst/>
              <a:ahLst/>
              <a:cxnLst/>
              <a:rect l="l" t="t" r="r" b="b"/>
              <a:pathLst>
                <a:path w="1958782" h="1691898" extrusionOk="0">
                  <a:moveTo>
                    <a:pt x="0" y="0"/>
                  </a:moveTo>
                  <a:lnTo>
                    <a:pt x="1958782" y="0"/>
                  </a:lnTo>
                  <a:lnTo>
                    <a:pt x="1958782" y="1691898"/>
                  </a:lnTo>
                  <a:lnTo>
                    <a:pt x="0" y="1691898"/>
                  </a:lnTo>
                  <a:lnTo>
                    <a:pt x="0" y="0"/>
                  </a:lnTo>
                  <a:close/>
                </a:path>
              </a:pathLst>
            </a:custGeom>
            <a:blipFill rotWithShape="1">
              <a:blip r:embed="rId5">
                <a:alphaModFix/>
              </a:blip>
              <a:stretch>
                <a:fillRect/>
              </a:stretch>
            </a:blipFill>
            <a:ln>
              <a:noFill/>
            </a:ln>
          </p:spPr>
        </p:sp>
      </p:grpSp>
      <p:grpSp>
        <p:nvGrpSpPr>
          <p:cNvPr id="240" name="Google Shape;240;g34a7b0fa1d0_0_115"/>
          <p:cNvGrpSpPr/>
          <p:nvPr/>
        </p:nvGrpSpPr>
        <p:grpSpPr>
          <a:xfrm>
            <a:off x="3294243" y="1443724"/>
            <a:ext cx="2256089" cy="2256089"/>
            <a:chOff x="0" y="0"/>
            <a:chExt cx="812800" cy="812800"/>
          </a:xfrm>
        </p:grpSpPr>
        <p:sp>
          <p:nvSpPr>
            <p:cNvPr id="241" name="Google Shape;241;g34a7b0fa1d0_0_1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0" cap="sq" cmpd="sng">
              <a:solidFill>
                <a:srgbClr val="397D5A"/>
              </a:solidFill>
              <a:prstDash val="solid"/>
              <a:miter lim="8000"/>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2" name="Google Shape;242;g34a7b0fa1d0_0_115"/>
            <p:cNvSpPr txBox="1"/>
            <p:nvPr/>
          </p:nvSpPr>
          <p:spPr>
            <a:xfrm>
              <a:off x="76200" y="57150"/>
              <a:ext cx="660300" cy="679500"/>
            </a:xfrm>
            <a:prstGeom prst="rect">
              <a:avLst/>
            </a:prstGeom>
            <a:noFill/>
            <a:ln>
              <a:noFill/>
            </a:ln>
          </p:spPr>
          <p:txBody>
            <a:bodyPr spcFirstLastPara="1" wrap="square" lIns="25400" tIns="25400" rIns="25400" bIns="25400" anchor="ctr" anchorCtr="0">
              <a:noAutofit/>
            </a:bodyPr>
            <a:lstStyle/>
            <a:p>
              <a:pPr marL="0" marR="0" lvl="0" indent="0" algn="ctr" rtl="0">
                <a:lnSpc>
                  <a:spcPct val="1588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43" name="Google Shape;243;g34a7b0fa1d0_0_115"/>
          <p:cNvSpPr txBox="1"/>
          <p:nvPr/>
        </p:nvSpPr>
        <p:spPr>
          <a:xfrm>
            <a:off x="1029613" y="163813"/>
            <a:ext cx="7509300" cy="384900"/>
          </a:xfrm>
          <a:prstGeom prst="rect">
            <a:avLst/>
          </a:prstGeom>
          <a:noFill/>
          <a:ln>
            <a:noFill/>
          </a:ln>
        </p:spPr>
        <p:txBody>
          <a:bodyPr spcFirstLastPara="1" wrap="square" lIns="0" tIns="0" rIns="0" bIns="0" anchor="t" anchorCtr="0">
            <a:spAutoFit/>
          </a:bodyPr>
          <a:lstStyle/>
          <a:p>
            <a:pPr marL="0" marR="0" lvl="0" indent="0" algn="l" rtl="0">
              <a:lnSpc>
                <a:spcPct val="137998"/>
              </a:lnSpc>
              <a:spcBef>
                <a:spcPts val="0"/>
              </a:spcBef>
              <a:spcAft>
                <a:spcPts val="0"/>
              </a:spcAft>
              <a:buClr>
                <a:srgbClr val="000000"/>
              </a:buClr>
              <a:buSzPts val="2500"/>
              <a:buFont typeface="Arial"/>
              <a:buNone/>
            </a:pPr>
            <a:r>
              <a:rPr lang="en" sz="2500" b="0" i="0" u="none" strike="noStrike" cap="none">
                <a:solidFill>
                  <a:srgbClr val="231F20"/>
                </a:solidFill>
                <a:latin typeface="Lexend Black"/>
                <a:ea typeface="Lexend Black"/>
                <a:cs typeface="Lexend Black"/>
                <a:sym typeface="Lexend Black"/>
              </a:rPr>
              <a:t>All CoCs have a Coordinated Entry System</a:t>
            </a:r>
            <a:endParaRPr sz="700" b="0" i="0" u="none" strike="noStrike" cap="none">
              <a:solidFill>
                <a:srgbClr val="000000"/>
              </a:solidFill>
              <a:latin typeface="Lexend Black"/>
              <a:ea typeface="Lexend Black"/>
              <a:cs typeface="Lexend Black"/>
              <a:sym typeface="Lexend Black"/>
            </a:endParaRPr>
          </a:p>
        </p:txBody>
      </p:sp>
      <p:sp>
        <p:nvSpPr>
          <p:cNvPr id="244" name="Google Shape;244;g34a7b0fa1d0_0_115"/>
          <p:cNvSpPr txBox="1"/>
          <p:nvPr/>
        </p:nvSpPr>
        <p:spPr>
          <a:xfrm>
            <a:off x="655108" y="634430"/>
            <a:ext cx="2096700" cy="215400"/>
          </a:xfrm>
          <a:prstGeom prst="rect">
            <a:avLst/>
          </a:prstGeom>
          <a:noFill/>
          <a:ln>
            <a:noFill/>
          </a:ln>
        </p:spPr>
        <p:txBody>
          <a:bodyPr spcFirstLastPara="1" wrap="square" lIns="0" tIns="0" rIns="0" bIns="0" anchor="t" anchorCtr="0">
            <a:spAutoFit/>
          </a:bodyPr>
          <a:lstStyle/>
          <a:p>
            <a:pPr marL="0" marR="0" lvl="0" indent="0" algn="l" rtl="0">
              <a:lnSpc>
                <a:spcPct val="138020"/>
              </a:lnSpc>
              <a:spcBef>
                <a:spcPts val="0"/>
              </a:spcBef>
              <a:spcAft>
                <a:spcPts val="0"/>
              </a:spcAft>
              <a:buClr>
                <a:srgbClr val="000000"/>
              </a:buClr>
              <a:buSzPts val="1100"/>
              <a:buFont typeface="Arial"/>
              <a:buNone/>
            </a:pPr>
            <a:r>
              <a:rPr lang="en" b="0" i="0" u="none" strike="noStrike" cap="none">
                <a:solidFill>
                  <a:srgbClr val="231F20"/>
                </a:solidFill>
                <a:latin typeface="Lexend"/>
                <a:ea typeface="Lexend"/>
                <a:cs typeface="Lexend"/>
                <a:sym typeface="Lexend"/>
              </a:rPr>
              <a:t>Four core elements:</a:t>
            </a:r>
            <a:endParaRPr sz="1000" b="0" i="0" u="none" strike="noStrike" cap="none">
              <a:solidFill>
                <a:srgbClr val="000000"/>
              </a:solidFill>
              <a:latin typeface="Lexend"/>
              <a:ea typeface="Lexend"/>
              <a:cs typeface="Lexend"/>
              <a:sym typeface="Lexend"/>
            </a:endParaRPr>
          </a:p>
        </p:txBody>
      </p:sp>
      <p:sp>
        <p:nvSpPr>
          <p:cNvPr id="245" name="Google Shape;245;g34a7b0fa1d0_0_115"/>
          <p:cNvSpPr/>
          <p:nvPr/>
        </p:nvSpPr>
        <p:spPr>
          <a:xfrm>
            <a:off x="3454201" y="1603681"/>
            <a:ext cx="1936496" cy="1936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l="-239" r="-23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246" name="Google Shape;246;g34a7b0fa1d0_0_115"/>
          <p:cNvGrpSpPr/>
          <p:nvPr/>
        </p:nvGrpSpPr>
        <p:grpSpPr>
          <a:xfrm>
            <a:off x="2047842" y="2981402"/>
            <a:ext cx="1111239" cy="1108544"/>
            <a:chOff x="0" y="0"/>
            <a:chExt cx="2963304" cy="2956118"/>
          </a:xfrm>
        </p:grpSpPr>
        <p:sp>
          <p:nvSpPr>
            <p:cNvPr id="247" name="Google Shape;247;g34a7b0fa1d0_0_115"/>
            <p:cNvSpPr/>
            <p:nvPr/>
          </p:nvSpPr>
          <p:spPr>
            <a:xfrm>
              <a:off x="0" y="0"/>
              <a:ext cx="2963304" cy="2956118"/>
            </a:xfrm>
            <a:custGeom>
              <a:avLst/>
              <a:gdLst/>
              <a:ahLst/>
              <a:cxnLst/>
              <a:rect l="l" t="t" r="r" b="b"/>
              <a:pathLst>
                <a:path w="2409190" h="2403348" extrusionOk="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8" name="Google Shape;248;g34a7b0fa1d0_0_115"/>
            <p:cNvSpPr/>
            <p:nvPr/>
          </p:nvSpPr>
          <p:spPr>
            <a:xfrm>
              <a:off x="566424" y="270154"/>
              <a:ext cx="1819005" cy="2393427"/>
            </a:xfrm>
            <a:custGeom>
              <a:avLst/>
              <a:gdLst/>
              <a:ahLst/>
              <a:cxnLst/>
              <a:rect l="l" t="t" r="r" b="b"/>
              <a:pathLst>
                <a:path w="1819005" h="2393427" extrusionOk="0">
                  <a:moveTo>
                    <a:pt x="0" y="0"/>
                  </a:moveTo>
                  <a:lnTo>
                    <a:pt x="1819005" y="0"/>
                  </a:lnTo>
                  <a:lnTo>
                    <a:pt x="1819005" y="2393427"/>
                  </a:lnTo>
                  <a:lnTo>
                    <a:pt x="0" y="2393427"/>
                  </a:lnTo>
                  <a:lnTo>
                    <a:pt x="0" y="0"/>
                  </a:lnTo>
                  <a:close/>
                </a:path>
              </a:pathLst>
            </a:custGeom>
            <a:blipFill rotWithShape="1">
              <a:blip r:embed="rId7">
                <a:alphaModFix/>
              </a:blip>
              <a:stretch>
                <a:fillRect/>
              </a:stretch>
            </a:blipFill>
            <a:ln>
              <a:noFill/>
            </a:ln>
          </p:spPr>
        </p:sp>
      </p:grpSp>
      <p:sp>
        <p:nvSpPr>
          <p:cNvPr id="249" name="Google Shape;249;g34a7b0fa1d0_0_115"/>
          <p:cNvSpPr txBox="1"/>
          <p:nvPr/>
        </p:nvSpPr>
        <p:spPr>
          <a:xfrm>
            <a:off x="406900" y="1492863"/>
            <a:ext cx="1733100" cy="1744200"/>
          </a:xfrm>
          <a:prstGeom prst="rect">
            <a:avLst/>
          </a:prstGeom>
          <a:noFill/>
          <a:ln>
            <a:noFill/>
          </a:ln>
        </p:spPr>
        <p:txBody>
          <a:bodyPr spcFirstLastPara="1" wrap="square" lIns="0" tIns="0" rIns="0" bIns="0" anchor="t" anchorCtr="0">
            <a:spAutoFit/>
          </a:bodyPr>
          <a:lstStyle/>
          <a:p>
            <a:pPr marL="0" marR="0" lvl="0" indent="0" algn="l" rtl="0">
              <a:lnSpc>
                <a:spcPct val="138071"/>
              </a:lnSpc>
              <a:spcBef>
                <a:spcPts val="0"/>
              </a:spcBef>
              <a:spcAft>
                <a:spcPts val="0"/>
              </a:spcAft>
              <a:buClr>
                <a:srgbClr val="000000"/>
              </a:buClr>
              <a:buSzPts val="700"/>
              <a:buFont typeface="Arial"/>
              <a:buNone/>
            </a:pPr>
            <a:r>
              <a:rPr lang="en" sz="700" b="0" i="0" u="none" strike="noStrike" cap="none">
                <a:solidFill>
                  <a:srgbClr val="231F20"/>
                </a:solidFill>
                <a:latin typeface="Lexend"/>
                <a:ea typeface="Lexend"/>
                <a:cs typeface="Lexend"/>
                <a:sym typeface="Lexend"/>
              </a:rPr>
              <a:t>Access is about making it easy for people to get connected to resources they need to return to stable housing. Just like when you need to find your way into a building, you need doors that are open and signs that show you where to go. Coordinated Entry is meant to be these "doors" and "signs" so anyone who needs help finding resources and/or other support can find it. There are “Access Points” across the state of Louisiana</a:t>
            </a:r>
            <a:endParaRPr sz="700" b="0" i="0" u="none" strike="noStrike" cap="none">
              <a:solidFill>
                <a:srgbClr val="000000"/>
              </a:solidFill>
              <a:latin typeface="Lexend"/>
              <a:ea typeface="Lexend"/>
              <a:cs typeface="Lexend"/>
              <a:sym typeface="Lexend"/>
            </a:endParaRPr>
          </a:p>
        </p:txBody>
      </p:sp>
      <p:sp>
        <p:nvSpPr>
          <p:cNvPr id="250" name="Google Shape;250;g34a7b0fa1d0_0_115"/>
          <p:cNvSpPr txBox="1"/>
          <p:nvPr/>
        </p:nvSpPr>
        <p:spPr>
          <a:xfrm>
            <a:off x="942597" y="1242759"/>
            <a:ext cx="1733100" cy="246300"/>
          </a:xfrm>
          <a:prstGeom prst="rect">
            <a:avLst/>
          </a:prstGeom>
          <a:noFill/>
          <a:ln>
            <a:noFill/>
          </a:ln>
        </p:spPr>
        <p:txBody>
          <a:bodyPr spcFirstLastPara="1" wrap="square" lIns="0" tIns="0" rIns="0" bIns="0" anchor="t" anchorCtr="0">
            <a:spAutoFit/>
          </a:bodyPr>
          <a:lstStyle/>
          <a:p>
            <a:pPr marL="0" marR="0" lvl="0" indent="0" algn="l" rtl="0">
              <a:lnSpc>
                <a:spcPct val="138005"/>
              </a:lnSpc>
              <a:spcBef>
                <a:spcPts val="0"/>
              </a:spcBef>
              <a:spcAft>
                <a:spcPts val="0"/>
              </a:spcAft>
              <a:buClr>
                <a:srgbClr val="000000"/>
              </a:buClr>
              <a:buSzPts val="1600"/>
              <a:buFont typeface="Arial"/>
              <a:buNone/>
            </a:pPr>
            <a:r>
              <a:rPr lang="en" sz="1600" b="1" i="0" u="none" strike="noStrike" cap="none">
                <a:solidFill>
                  <a:srgbClr val="397D5A"/>
                </a:solidFill>
                <a:latin typeface="Lexend"/>
                <a:ea typeface="Lexend"/>
                <a:cs typeface="Lexend"/>
                <a:sym typeface="Lexend"/>
              </a:rPr>
              <a:t>A</a:t>
            </a:r>
            <a:r>
              <a:rPr lang="en" sz="1600" b="1" i="0" u="none" strike="noStrike" cap="none">
                <a:solidFill>
                  <a:srgbClr val="397D5A"/>
                </a:solidFill>
                <a:latin typeface="Lexend"/>
                <a:ea typeface="Lexend"/>
                <a:cs typeface="Lexend"/>
                <a:sym typeface="Lexen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ccess</a:t>
            </a:r>
            <a:endParaRPr sz="700" b="1" i="0" u="none" strike="noStrike" cap="none">
              <a:solidFill>
                <a:srgbClr val="000000"/>
              </a:solidFill>
              <a:latin typeface="Lexend"/>
              <a:ea typeface="Lexend"/>
              <a:cs typeface="Lexend"/>
              <a:sym typeface="Lexend"/>
            </a:endParaRPr>
          </a:p>
        </p:txBody>
      </p:sp>
      <p:sp>
        <p:nvSpPr>
          <p:cNvPr id="251" name="Google Shape;251;g34a7b0fa1d0_0_115"/>
          <p:cNvSpPr txBox="1"/>
          <p:nvPr/>
        </p:nvSpPr>
        <p:spPr>
          <a:xfrm>
            <a:off x="267438" y="3690250"/>
            <a:ext cx="1833300" cy="1142700"/>
          </a:xfrm>
          <a:prstGeom prst="rect">
            <a:avLst/>
          </a:prstGeom>
          <a:noFill/>
          <a:ln>
            <a:noFill/>
          </a:ln>
        </p:spPr>
        <p:txBody>
          <a:bodyPr spcFirstLastPara="1" wrap="square" lIns="0" tIns="0" rIns="0" bIns="0" anchor="t" anchorCtr="0">
            <a:spAutoFit/>
          </a:bodyPr>
          <a:lstStyle/>
          <a:p>
            <a:pPr marL="0" marR="0" lvl="0" indent="0" algn="l" rtl="0">
              <a:lnSpc>
                <a:spcPct val="138013"/>
              </a:lnSpc>
              <a:spcBef>
                <a:spcPts val="0"/>
              </a:spcBef>
              <a:spcAft>
                <a:spcPts val="0"/>
              </a:spcAft>
              <a:buClr>
                <a:srgbClr val="000000"/>
              </a:buClr>
              <a:buSzPts val="800"/>
              <a:buFont typeface="Arial"/>
              <a:buNone/>
            </a:pPr>
            <a:r>
              <a:rPr lang="en" sz="800" b="0" i="0" u="none" strike="noStrike" cap="none">
                <a:solidFill>
                  <a:srgbClr val="231F20"/>
                </a:solidFill>
                <a:latin typeface="Lexend"/>
                <a:ea typeface="Lexend"/>
                <a:cs typeface="Lexend"/>
                <a:sym typeface="Lexend"/>
              </a:rPr>
              <a:t>Diversion is finding a different solution to a housing crisis. Sometimes, instead of going straight to a shelter or getting a housing voucher, Coordinated Entry can help people think of different solutions that might work better for them.</a:t>
            </a:r>
            <a:endParaRPr sz="700" b="0" i="0" u="none" strike="noStrike" cap="none">
              <a:solidFill>
                <a:srgbClr val="000000"/>
              </a:solidFill>
              <a:latin typeface="Lexend"/>
              <a:ea typeface="Lexend"/>
              <a:cs typeface="Lexend"/>
              <a:sym typeface="Lexend"/>
            </a:endParaRPr>
          </a:p>
        </p:txBody>
      </p:sp>
      <p:sp>
        <p:nvSpPr>
          <p:cNvPr id="252" name="Google Shape;252;g34a7b0fa1d0_0_115"/>
          <p:cNvSpPr txBox="1"/>
          <p:nvPr/>
        </p:nvSpPr>
        <p:spPr>
          <a:xfrm>
            <a:off x="802550" y="3415997"/>
            <a:ext cx="1209300" cy="246300"/>
          </a:xfrm>
          <a:prstGeom prst="rect">
            <a:avLst/>
          </a:prstGeom>
          <a:noFill/>
          <a:ln>
            <a:noFill/>
          </a:ln>
        </p:spPr>
        <p:txBody>
          <a:bodyPr spcFirstLastPara="1" wrap="square" lIns="0" tIns="0" rIns="0" bIns="0" anchor="t" anchorCtr="0">
            <a:spAutoFit/>
          </a:bodyPr>
          <a:lstStyle/>
          <a:p>
            <a:pPr marL="0" marR="0" lvl="0" indent="0" algn="l" rtl="0">
              <a:lnSpc>
                <a:spcPct val="138005"/>
              </a:lnSpc>
              <a:spcBef>
                <a:spcPts val="0"/>
              </a:spcBef>
              <a:spcAft>
                <a:spcPts val="0"/>
              </a:spcAft>
              <a:buClr>
                <a:srgbClr val="000000"/>
              </a:buClr>
              <a:buSzPts val="1600"/>
              <a:buFont typeface="Arial"/>
              <a:buNone/>
            </a:pPr>
            <a:r>
              <a:rPr lang="en" sz="1600" b="1" i="0" u="none" strike="noStrike" cap="none">
                <a:solidFill>
                  <a:srgbClr val="397D5A"/>
                </a:solidFill>
                <a:latin typeface="Lexend"/>
                <a:ea typeface="Lexend"/>
                <a:cs typeface="Lexend"/>
                <a:sym typeface="Lexend"/>
              </a:rPr>
              <a:t>Diversion</a:t>
            </a:r>
            <a:endParaRPr sz="700" b="1" i="0" u="none" strike="noStrike" cap="none">
              <a:solidFill>
                <a:srgbClr val="000000"/>
              </a:solidFill>
              <a:latin typeface="Lexend"/>
              <a:ea typeface="Lexend"/>
              <a:cs typeface="Lexend"/>
              <a:sym typeface="Lexend"/>
            </a:endParaRPr>
          </a:p>
        </p:txBody>
      </p:sp>
      <p:sp>
        <p:nvSpPr>
          <p:cNvPr id="253" name="Google Shape;253;g34a7b0fa1d0_0_115"/>
          <p:cNvSpPr txBox="1"/>
          <p:nvPr/>
        </p:nvSpPr>
        <p:spPr>
          <a:xfrm>
            <a:off x="6756255" y="1299256"/>
            <a:ext cx="2158800" cy="13125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37966"/>
              </a:lnSpc>
              <a:spcBef>
                <a:spcPts val="0"/>
              </a:spcBef>
              <a:spcAft>
                <a:spcPts val="0"/>
              </a:spcAft>
              <a:buClr>
                <a:srgbClr val="000000"/>
              </a:buClr>
              <a:buSzPts val="700"/>
              <a:buFont typeface="Arial"/>
              <a:buNone/>
            </a:pPr>
            <a:r>
              <a:rPr lang="en" sz="800" b="0" i="0" u="none" strike="noStrike" cap="none">
                <a:solidFill>
                  <a:srgbClr val="231F20"/>
                </a:solidFill>
                <a:latin typeface="Lexend"/>
                <a:ea typeface="Lexend"/>
                <a:cs typeface="Lexend"/>
                <a:sym typeface="Lexend"/>
              </a:rPr>
              <a:t>All CoCs are required to use a standardized assessment tool in determining the vulnerability of a household being served by Coordinated Entry. In Coordinated Entry, the people who need help most urgently, like those who are severely disabled or are in danger, are identified through this assessment process.</a:t>
            </a:r>
            <a:endParaRPr sz="800" b="0" i="0" u="none" strike="noStrike" cap="none">
              <a:solidFill>
                <a:srgbClr val="231F20"/>
              </a:solidFill>
              <a:latin typeface="Arial"/>
              <a:ea typeface="Arial"/>
              <a:cs typeface="Arial"/>
              <a:sym typeface="Arial"/>
            </a:endParaRPr>
          </a:p>
        </p:txBody>
      </p:sp>
      <p:sp>
        <p:nvSpPr>
          <p:cNvPr id="254" name="Google Shape;254;g34a7b0fa1d0_0_115"/>
          <p:cNvSpPr txBox="1"/>
          <p:nvPr/>
        </p:nvSpPr>
        <p:spPr>
          <a:xfrm>
            <a:off x="7010451" y="904819"/>
            <a:ext cx="1276800" cy="246300"/>
          </a:xfrm>
          <a:prstGeom prst="rect">
            <a:avLst/>
          </a:prstGeom>
          <a:noFill/>
          <a:ln>
            <a:noFill/>
          </a:ln>
        </p:spPr>
        <p:txBody>
          <a:bodyPr spcFirstLastPara="1" wrap="square" lIns="0" tIns="0" rIns="0" bIns="0" anchor="t" anchorCtr="0">
            <a:spAutoFit/>
          </a:bodyPr>
          <a:lstStyle/>
          <a:p>
            <a:pPr marL="0" marR="0" lvl="0" indent="0" algn="l" rtl="0">
              <a:lnSpc>
                <a:spcPct val="138005"/>
              </a:lnSpc>
              <a:spcBef>
                <a:spcPts val="0"/>
              </a:spcBef>
              <a:spcAft>
                <a:spcPts val="0"/>
              </a:spcAft>
              <a:buClr>
                <a:srgbClr val="000000"/>
              </a:buClr>
              <a:buSzPts val="1600"/>
              <a:buFont typeface="Arial"/>
              <a:buNone/>
            </a:pPr>
            <a:r>
              <a:rPr lang="en" sz="1600" b="1" i="0" u="none" strike="noStrike" cap="none">
                <a:solidFill>
                  <a:srgbClr val="397D5A"/>
                </a:solidFill>
                <a:latin typeface="Lexend"/>
                <a:ea typeface="Lexend"/>
                <a:cs typeface="Lexend"/>
                <a:sym typeface="Lexend"/>
              </a:rPr>
              <a:t>Assessment</a:t>
            </a:r>
            <a:endParaRPr sz="700" b="1" i="0" u="none" strike="noStrike" cap="none">
              <a:solidFill>
                <a:srgbClr val="000000"/>
              </a:solidFill>
              <a:latin typeface="Lexend"/>
              <a:ea typeface="Lexend"/>
              <a:cs typeface="Lexend"/>
              <a:sym typeface="Lexend"/>
            </a:endParaRPr>
          </a:p>
        </p:txBody>
      </p:sp>
      <p:sp>
        <p:nvSpPr>
          <p:cNvPr id="255" name="Google Shape;255;g34a7b0fa1d0_0_115"/>
          <p:cNvSpPr txBox="1"/>
          <p:nvPr/>
        </p:nvSpPr>
        <p:spPr>
          <a:xfrm>
            <a:off x="6756250" y="3745600"/>
            <a:ext cx="2219400" cy="972900"/>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37995"/>
              </a:lnSpc>
              <a:spcBef>
                <a:spcPts val="0"/>
              </a:spcBef>
              <a:spcAft>
                <a:spcPts val="0"/>
              </a:spcAft>
              <a:buClr>
                <a:srgbClr val="000000"/>
              </a:buClr>
              <a:buSzPts val="700"/>
              <a:buFont typeface="Arial"/>
              <a:buNone/>
            </a:pPr>
            <a:r>
              <a:rPr lang="en" sz="800" b="0" i="0" u="none" strike="noStrike" cap="none">
                <a:solidFill>
                  <a:srgbClr val="231F20"/>
                </a:solidFill>
                <a:latin typeface="Lexend"/>
                <a:ea typeface="Lexend"/>
                <a:cs typeface="Lexend"/>
                <a:sym typeface="Lexend"/>
              </a:rPr>
              <a:t>After assessment there is prioritization. People who are prioritized for housing are eligible to receive COC housing vouchers (to RRH, PSH, TH). When a housing provider has a unit available, Coordinated Entry assigns an appropriate person to the voucher.</a:t>
            </a:r>
            <a:endParaRPr sz="800" b="0" i="0" u="none" strike="noStrike" cap="none">
              <a:solidFill>
                <a:srgbClr val="000000"/>
              </a:solidFill>
              <a:latin typeface="Lexend"/>
              <a:ea typeface="Lexend"/>
              <a:cs typeface="Lexend"/>
              <a:sym typeface="Lexend"/>
            </a:endParaRPr>
          </a:p>
        </p:txBody>
      </p:sp>
      <p:sp>
        <p:nvSpPr>
          <p:cNvPr id="256" name="Google Shape;256;g34a7b0fa1d0_0_115"/>
          <p:cNvSpPr txBox="1"/>
          <p:nvPr/>
        </p:nvSpPr>
        <p:spPr>
          <a:xfrm>
            <a:off x="7093145" y="3237075"/>
            <a:ext cx="1485000" cy="369300"/>
          </a:xfrm>
          <a:prstGeom prst="rect">
            <a:avLst/>
          </a:prstGeom>
          <a:noFill/>
          <a:ln>
            <a:noFill/>
          </a:ln>
        </p:spPr>
        <p:txBody>
          <a:bodyPr spcFirstLastPara="1" wrap="square" lIns="0" tIns="0" rIns="0" bIns="0" anchor="t" anchorCtr="0">
            <a:spAutoFit/>
          </a:bodyPr>
          <a:lstStyle/>
          <a:p>
            <a:pPr marL="0" marR="0" lvl="0" indent="0" algn="l" rtl="0">
              <a:lnSpc>
                <a:spcPct val="75000"/>
              </a:lnSpc>
              <a:spcBef>
                <a:spcPts val="0"/>
              </a:spcBef>
              <a:spcAft>
                <a:spcPts val="0"/>
              </a:spcAft>
              <a:buClr>
                <a:srgbClr val="000000"/>
              </a:buClr>
              <a:buSzPts val="1600"/>
              <a:buFont typeface="Arial"/>
              <a:buNone/>
            </a:pPr>
            <a:r>
              <a:rPr lang="en" sz="1600" b="1" i="0" u="none" strike="noStrike" cap="none">
                <a:solidFill>
                  <a:srgbClr val="397D5A"/>
                </a:solidFill>
                <a:latin typeface="Lexend"/>
                <a:ea typeface="Lexend"/>
                <a:cs typeface="Lexend"/>
                <a:sym typeface="Lexend"/>
              </a:rPr>
              <a:t>Prioritization </a:t>
            </a:r>
            <a:endParaRPr sz="700" b="1" i="0" u="none" strike="noStrike" cap="none">
              <a:solidFill>
                <a:srgbClr val="000000"/>
              </a:solidFill>
              <a:latin typeface="Lexend"/>
              <a:ea typeface="Lexend"/>
              <a:cs typeface="Lexend"/>
              <a:sym typeface="Lexend"/>
            </a:endParaRPr>
          </a:p>
          <a:p>
            <a:pPr marL="0" marR="0" lvl="0" indent="0" algn="l" rtl="0">
              <a:lnSpc>
                <a:spcPct val="75000"/>
              </a:lnSpc>
              <a:spcBef>
                <a:spcPts val="0"/>
              </a:spcBef>
              <a:spcAft>
                <a:spcPts val="0"/>
              </a:spcAft>
              <a:buClr>
                <a:srgbClr val="000000"/>
              </a:buClr>
              <a:buSzPts val="1600"/>
              <a:buFont typeface="Arial"/>
              <a:buNone/>
            </a:pPr>
            <a:r>
              <a:rPr lang="en" sz="1600" b="1" i="0" u="none" strike="noStrike" cap="none">
                <a:solidFill>
                  <a:srgbClr val="397D5A"/>
                </a:solidFill>
                <a:latin typeface="Lexend"/>
                <a:ea typeface="Lexend"/>
                <a:cs typeface="Lexend"/>
                <a:sym typeface="Lexend"/>
              </a:rPr>
              <a:t>&amp; Referral</a:t>
            </a:r>
            <a:endParaRPr sz="700" b="1" i="0" u="none" strike="noStrike" cap="none">
              <a:solidFill>
                <a:srgbClr val="000000"/>
              </a:solidFill>
              <a:latin typeface="Lexend"/>
              <a:ea typeface="Lexend"/>
              <a:cs typeface="Lexend"/>
              <a:sym typeface="Lexend"/>
            </a:endParaRPr>
          </a:p>
        </p:txBody>
      </p:sp>
      <p:grpSp>
        <p:nvGrpSpPr>
          <p:cNvPr id="257" name="Google Shape;257;g34a7b0fa1d0_0_115"/>
          <p:cNvGrpSpPr/>
          <p:nvPr/>
        </p:nvGrpSpPr>
        <p:grpSpPr>
          <a:xfrm>
            <a:off x="3374945" y="1345790"/>
            <a:ext cx="253556" cy="257893"/>
            <a:chOff x="0" y="0"/>
            <a:chExt cx="676149" cy="687715"/>
          </a:xfrm>
        </p:grpSpPr>
        <p:grpSp>
          <p:nvGrpSpPr>
            <p:cNvPr id="258" name="Google Shape;258;g34a7b0fa1d0_0_115"/>
            <p:cNvGrpSpPr/>
            <p:nvPr/>
          </p:nvGrpSpPr>
          <p:grpSpPr>
            <a:xfrm>
              <a:off x="0" y="0"/>
              <a:ext cx="676149" cy="687715"/>
              <a:chOff x="0" y="0"/>
              <a:chExt cx="549402" cy="558800"/>
            </a:xfrm>
          </p:grpSpPr>
          <p:sp>
            <p:nvSpPr>
              <p:cNvPr id="259" name="Google Shape;259;g34a7b0fa1d0_0_115"/>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0" name="Google Shape;260;g34a7b0fa1d0_0_115"/>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61" name="Google Shape;261;g34a7b0fa1d0_0_115"/>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62" name="Google Shape;262;g34a7b0fa1d0_0_115"/>
          <p:cNvSpPr txBox="1"/>
          <p:nvPr/>
        </p:nvSpPr>
        <p:spPr>
          <a:xfrm>
            <a:off x="7361000" y="1603675"/>
            <a:ext cx="158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3F3F3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accent1"/>
              </a:buClr>
              <a:buSzPts val="2700"/>
              <a:buFont typeface="Trebuchet MS"/>
              <a:buNone/>
            </a:pPr>
            <a:r>
              <a:rPr lang="en" sz="2400"/>
              <a:t>Coordinated Entry, Cont. </a:t>
            </a:r>
            <a:endParaRPr sz="2400"/>
          </a:p>
        </p:txBody>
      </p:sp>
      <p:sp>
        <p:nvSpPr>
          <p:cNvPr id="268" name="Google Shape;268;p4"/>
          <p:cNvSpPr txBox="1">
            <a:spLocks noGrp="1"/>
          </p:cNvSpPr>
          <p:nvPr>
            <p:ph type="body" idx="1"/>
          </p:nvPr>
        </p:nvSpPr>
        <p:spPr>
          <a:xfrm>
            <a:off x="508000" y="952500"/>
            <a:ext cx="6447501" cy="3824176"/>
          </a:xfrm>
          <a:prstGeom prst="rect">
            <a:avLst/>
          </a:prstGeom>
          <a:noFill/>
          <a:ln>
            <a:noFill/>
          </a:ln>
        </p:spPr>
        <p:txBody>
          <a:bodyPr spcFirstLastPara="1" wrap="square" lIns="68575" tIns="34275" rIns="68575" bIns="34275" anchor="t" anchorCtr="0">
            <a:noAutofit/>
          </a:bodyPr>
          <a:lstStyle/>
          <a:p>
            <a:pPr marL="254000" lvl="0" indent="-190500" algn="l" rtl="0">
              <a:lnSpc>
                <a:spcPct val="100000"/>
              </a:lnSpc>
              <a:spcBef>
                <a:spcPts val="0"/>
              </a:spcBef>
              <a:spcAft>
                <a:spcPts val="0"/>
              </a:spcAft>
              <a:buSzPts val="1100"/>
              <a:buNone/>
            </a:pPr>
            <a:endParaRPr sz="1200"/>
          </a:p>
          <a:p>
            <a:pPr marL="254000" lvl="0" indent="-254000" algn="l" rtl="0">
              <a:lnSpc>
                <a:spcPct val="100000"/>
              </a:lnSpc>
              <a:spcBef>
                <a:spcPts val="800"/>
              </a:spcBef>
              <a:spcAft>
                <a:spcPts val="0"/>
              </a:spcAft>
              <a:buSzPts val="1300"/>
              <a:buChar char="►"/>
            </a:pPr>
            <a:r>
              <a:rPr lang="en" sz="1600"/>
              <a:t>Because the LA BOSCOC’s homeless population significantly exceeds its resources, the CES uses two strategies to ensure each person is served according to their needs</a:t>
            </a:r>
            <a:endParaRPr sz="1200"/>
          </a:p>
          <a:p>
            <a:pPr marL="254000" lvl="0" indent="-177800" algn="l" rtl="0">
              <a:lnSpc>
                <a:spcPct val="100000"/>
              </a:lnSpc>
              <a:spcBef>
                <a:spcPts val="800"/>
              </a:spcBef>
              <a:spcAft>
                <a:spcPts val="0"/>
              </a:spcAft>
              <a:buSzPts val="1200"/>
              <a:buNone/>
            </a:pPr>
            <a:endParaRPr sz="1600"/>
          </a:p>
          <a:p>
            <a:pPr marL="254000" lvl="0" indent="-254000" algn="l" rtl="0">
              <a:lnSpc>
                <a:spcPct val="100000"/>
              </a:lnSpc>
              <a:spcBef>
                <a:spcPts val="800"/>
              </a:spcBef>
              <a:spcAft>
                <a:spcPts val="0"/>
              </a:spcAft>
              <a:buSzPts val="1300"/>
              <a:buChar char="►"/>
            </a:pPr>
            <a:r>
              <a:rPr lang="en" sz="1600"/>
              <a:t>1. Resiliency-Based Engagement: CES attempts to serve each person with the ‘lightest touch’ intervention before escalating to more intensive interventions;</a:t>
            </a:r>
            <a:endParaRPr sz="1200"/>
          </a:p>
          <a:p>
            <a:pPr marL="254000" lvl="0" indent="-177800" algn="l" rtl="0">
              <a:lnSpc>
                <a:spcPct val="100000"/>
              </a:lnSpc>
              <a:spcBef>
                <a:spcPts val="800"/>
              </a:spcBef>
              <a:spcAft>
                <a:spcPts val="0"/>
              </a:spcAft>
              <a:buSzPts val="1200"/>
              <a:buNone/>
            </a:pPr>
            <a:endParaRPr sz="1600"/>
          </a:p>
          <a:p>
            <a:pPr marL="254000" lvl="0" indent="-254000" algn="l" rtl="0">
              <a:lnSpc>
                <a:spcPct val="100000"/>
              </a:lnSpc>
              <a:spcBef>
                <a:spcPts val="800"/>
              </a:spcBef>
              <a:spcAft>
                <a:spcPts val="0"/>
              </a:spcAft>
              <a:buSzPts val="1300"/>
              <a:buChar char="►"/>
            </a:pPr>
            <a:r>
              <a:rPr lang="en" sz="1600"/>
              <a:t>2. Needs-based Triage: LA BOSCOC uses the Participant Triage Tool (PTT) to triage people for housing and services, prioritizing those with the greatest needs first.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4a7b0fa1d0_0_244"/>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What to Expect from Coordinated Entry</a:t>
            </a:r>
            <a:endParaRPr/>
          </a:p>
        </p:txBody>
      </p:sp>
      <p:sp>
        <p:nvSpPr>
          <p:cNvPr id="274" name="Google Shape;274;g34a7b0fa1d0_0_244"/>
          <p:cNvSpPr txBox="1">
            <a:spLocks noGrp="1"/>
          </p:cNvSpPr>
          <p:nvPr>
            <p:ph type="body" idx="1"/>
          </p:nvPr>
        </p:nvSpPr>
        <p:spPr>
          <a:xfrm>
            <a:off x="508000" y="1620442"/>
            <a:ext cx="6447600" cy="2910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Lottery Analogy</a:t>
            </a:r>
            <a:r>
              <a:rPr lang="en"/>
              <a:t> - Coordinated Entry is not a guarantee of Housing, but it is the only way to access some federally funded housing assistance resources.</a:t>
            </a:r>
            <a:endParaRPr/>
          </a:p>
          <a:p>
            <a:pPr marL="0" lvl="0" indent="0" algn="l" rtl="0">
              <a:spcBef>
                <a:spcPts val="800"/>
              </a:spcBef>
              <a:spcAft>
                <a:spcPts val="0"/>
              </a:spcAft>
              <a:buNone/>
            </a:pPr>
            <a:r>
              <a:rPr lang="en" b="1"/>
              <a:t>Rapid Exit Case management period and Prioritization</a:t>
            </a:r>
            <a:r>
              <a:rPr lang="en"/>
              <a:t>- 30 days between initial access and assessment</a:t>
            </a:r>
            <a:endParaRPr/>
          </a:p>
          <a:p>
            <a:pPr marL="0" lvl="0" indent="0" algn="l" rtl="0">
              <a:spcBef>
                <a:spcPts val="800"/>
              </a:spcBef>
              <a:spcAft>
                <a:spcPts val="0"/>
              </a:spcAft>
              <a:buNone/>
            </a:pPr>
            <a:r>
              <a:rPr lang="en" b="1"/>
              <a:t>Prioritization and referrals - </a:t>
            </a:r>
            <a:r>
              <a:rPr lang="en"/>
              <a:t>The Prioritization list is dynamic, referrals are driven by the availability of housing project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4a7b0fa1d0_0_576"/>
          <p:cNvSpPr txBox="1"/>
          <p:nvPr/>
        </p:nvSpPr>
        <p:spPr>
          <a:xfrm>
            <a:off x="514350" y="527520"/>
            <a:ext cx="3705000" cy="868500"/>
          </a:xfrm>
          <a:prstGeom prst="rect">
            <a:avLst/>
          </a:prstGeom>
          <a:noFill/>
          <a:ln>
            <a:noFill/>
          </a:ln>
        </p:spPr>
        <p:txBody>
          <a:bodyPr spcFirstLastPara="1" wrap="square" lIns="0" tIns="0" rIns="0" bIns="0" anchor="t" anchorCtr="0">
            <a:spAutoFit/>
          </a:bodyPr>
          <a:lstStyle/>
          <a:p>
            <a:pPr marL="0" marR="0" lvl="0" indent="0" algn="l" rtl="0">
              <a:lnSpc>
                <a:spcPct val="99005"/>
              </a:lnSpc>
              <a:spcBef>
                <a:spcPts val="0"/>
              </a:spcBef>
              <a:spcAft>
                <a:spcPts val="0"/>
              </a:spcAft>
              <a:buClr>
                <a:srgbClr val="000000"/>
              </a:buClr>
              <a:buSzPts val="1900"/>
              <a:buFont typeface="Arial"/>
              <a:buNone/>
            </a:pPr>
            <a:r>
              <a:rPr lang="en" sz="1900" b="0" i="0" u="none" strike="noStrike" cap="none">
                <a:solidFill>
                  <a:srgbClr val="040506"/>
                </a:solidFill>
                <a:latin typeface="Lexend Black"/>
                <a:ea typeface="Lexend Black"/>
                <a:cs typeface="Lexend Black"/>
                <a:sym typeface="Lexend Black"/>
              </a:rPr>
              <a:t>Connecting </a:t>
            </a:r>
            <a:r>
              <a:rPr lang="en" sz="1900">
                <a:solidFill>
                  <a:srgbClr val="040506"/>
                </a:solidFill>
                <a:latin typeface="Lexend Black"/>
                <a:ea typeface="Lexend Black"/>
                <a:cs typeface="Lexend Black"/>
                <a:sym typeface="Lexend Black"/>
              </a:rPr>
              <a:t>Patrons</a:t>
            </a:r>
            <a:r>
              <a:rPr lang="en" sz="1900" b="0" i="0" u="none" strike="noStrike" cap="none">
                <a:solidFill>
                  <a:srgbClr val="040506"/>
                </a:solidFill>
                <a:latin typeface="Lexend Black"/>
                <a:ea typeface="Lexend Black"/>
                <a:cs typeface="Lexend Black"/>
                <a:sym typeface="Lexend Black"/>
              </a:rPr>
              <a:t> experiencing Homelessness to Coordinated Entry:</a:t>
            </a:r>
            <a:endParaRPr sz="700" b="0" i="0" u="none" strike="noStrike" cap="none">
              <a:solidFill>
                <a:srgbClr val="000000"/>
              </a:solidFill>
              <a:latin typeface="Lexend Black"/>
              <a:ea typeface="Lexend Black"/>
              <a:cs typeface="Lexend Black"/>
              <a:sym typeface="Lexend Black"/>
            </a:endParaRPr>
          </a:p>
        </p:txBody>
      </p:sp>
      <p:sp>
        <p:nvSpPr>
          <p:cNvPr id="280" name="Google Shape;280;g34a7b0fa1d0_0_576"/>
          <p:cNvSpPr/>
          <p:nvPr/>
        </p:nvSpPr>
        <p:spPr>
          <a:xfrm rot="10800000">
            <a:off x="-152907" y="-161558"/>
            <a:ext cx="4372032" cy="1255966"/>
          </a:xfrm>
          <a:custGeom>
            <a:avLst/>
            <a:gdLst/>
            <a:ahLst/>
            <a:cxnLst/>
            <a:rect l="l" t="t" r="r" b="b"/>
            <a:pathLst>
              <a:path w="8744064" h="2511931" extrusionOk="0">
                <a:moveTo>
                  <a:pt x="0" y="0"/>
                </a:moveTo>
                <a:lnTo>
                  <a:pt x="8744064" y="0"/>
                </a:lnTo>
                <a:lnTo>
                  <a:pt x="8744064" y="2511931"/>
                </a:lnTo>
                <a:lnTo>
                  <a:pt x="0" y="2511931"/>
                </a:lnTo>
                <a:lnTo>
                  <a:pt x="0" y="0"/>
                </a:lnTo>
                <a:close/>
              </a:path>
            </a:pathLst>
          </a:custGeom>
          <a:blipFill rotWithShape="1">
            <a:blip r:embed="rId3">
              <a:alphaModFix/>
            </a:blip>
            <a:stretch>
              <a:fillRect/>
            </a:stretch>
          </a:blipFill>
          <a:ln>
            <a:noFill/>
          </a:ln>
        </p:spPr>
      </p:sp>
      <p:grpSp>
        <p:nvGrpSpPr>
          <p:cNvPr id="281" name="Google Shape;281;g34a7b0fa1d0_0_576"/>
          <p:cNvGrpSpPr/>
          <p:nvPr/>
        </p:nvGrpSpPr>
        <p:grpSpPr>
          <a:xfrm>
            <a:off x="4760192" y="669306"/>
            <a:ext cx="4261284" cy="4259580"/>
            <a:chOff x="1270" y="3810"/>
            <a:chExt cx="6352540" cy="6350000"/>
          </a:xfrm>
        </p:grpSpPr>
        <p:sp>
          <p:nvSpPr>
            <p:cNvPr id="282" name="Google Shape;282;g34a7b0fa1d0_0_576"/>
            <p:cNvSpPr/>
            <p:nvPr/>
          </p:nvSpPr>
          <p:spPr>
            <a:xfrm>
              <a:off x="102870" y="638810"/>
              <a:ext cx="6149340" cy="5613400"/>
            </a:xfrm>
            <a:custGeom>
              <a:avLst/>
              <a:gdLst/>
              <a:ahLst/>
              <a:cxnLst/>
              <a:rect l="l" t="t" r="r" b="b"/>
              <a:pathLst>
                <a:path w="6149340" h="5613400" extrusionOk="0">
                  <a:moveTo>
                    <a:pt x="6149340" y="5613400"/>
                  </a:moveTo>
                  <a:lnTo>
                    <a:pt x="0" y="5613400"/>
                  </a:lnTo>
                  <a:lnTo>
                    <a:pt x="0" y="0"/>
                  </a:lnTo>
                  <a:lnTo>
                    <a:pt x="6148070" y="0"/>
                  </a:lnTo>
                  <a:lnTo>
                    <a:pt x="6149340" y="5613400"/>
                  </a:lnTo>
                  <a:lnTo>
                    <a:pt x="6149340" y="5613400"/>
                  </a:lnTo>
                  <a:close/>
                </a:path>
              </a:pathLst>
            </a:custGeom>
            <a:blipFill rotWithShape="1">
              <a:blip r:embed="rId4">
                <a:alphaModFix/>
              </a:blip>
              <a:stretch>
                <a:fillRect b="-5289"/>
              </a:stretch>
            </a:blipFill>
            <a:ln>
              <a:noFill/>
            </a:ln>
          </p:spPr>
        </p:sp>
        <p:sp>
          <p:nvSpPr>
            <p:cNvPr id="283" name="Google Shape;283;g34a7b0fa1d0_0_576"/>
            <p:cNvSpPr/>
            <p:nvPr/>
          </p:nvSpPr>
          <p:spPr>
            <a:xfrm>
              <a:off x="102870" y="105410"/>
              <a:ext cx="6149340" cy="431800"/>
            </a:xfrm>
            <a:custGeom>
              <a:avLst/>
              <a:gdLst/>
              <a:ahLst/>
              <a:cxnLst/>
              <a:rect l="l" t="t" r="r" b="b"/>
              <a:pathLst>
                <a:path w="6149340" h="431800" extrusionOk="0">
                  <a:moveTo>
                    <a:pt x="6149340" y="431800"/>
                  </a:moveTo>
                  <a:lnTo>
                    <a:pt x="0" y="431800"/>
                  </a:lnTo>
                  <a:lnTo>
                    <a:pt x="0" y="0"/>
                  </a:lnTo>
                  <a:lnTo>
                    <a:pt x="6148070" y="0"/>
                  </a:lnTo>
                  <a:lnTo>
                    <a:pt x="6149340" y="431800"/>
                  </a:lnTo>
                  <a:lnTo>
                    <a:pt x="6149340" y="431800"/>
                  </a:lnTo>
                  <a:close/>
                </a:path>
              </a:pathLst>
            </a:custGeom>
            <a:solidFill>
              <a:srgbClr val="8BC349"/>
            </a:solidFill>
            <a:ln>
              <a:noFill/>
            </a:ln>
          </p:spPr>
        </p:sp>
        <p:sp>
          <p:nvSpPr>
            <p:cNvPr id="284" name="Google Shape;284;g34a7b0fa1d0_0_576"/>
            <p:cNvSpPr/>
            <p:nvPr/>
          </p:nvSpPr>
          <p:spPr>
            <a:xfrm>
              <a:off x="102870" y="105410"/>
              <a:ext cx="431800" cy="431800"/>
            </a:xfrm>
            <a:custGeom>
              <a:avLst/>
              <a:gdLst/>
              <a:ahLst/>
              <a:cxnLst/>
              <a:rect l="l" t="t" r="r" b="b"/>
              <a:pathLst>
                <a:path w="431800" h="431800" extrusionOk="0">
                  <a:moveTo>
                    <a:pt x="431800" y="431800"/>
                  </a:moveTo>
                  <a:lnTo>
                    <a:pt x="0" y="431800"/>
                  </a:lnTo>
                  <a:lnTo>
                    <a:pt x="0" y="0"/>
                  </a:lnTo>
                  <a:lnTo>
                    <a:pt x="431800" y="0"/>
                  </a:lnTo>
                  <a:lnTo>
                    <a:pt x="431800" y="431800"/>
                  </a:lnTo>
                  <a:close/>
                </a:path>
              </a:pathLst>
            </a:custGeom>
            <a:solidFill>
              <a:srgbClr val="BBBBBB"/>
            </a:solidFill>
            <a:ln>
              <a:noFill/>
            </a:ln>
          </p:spPr>
        </p:sp>
        <p:sp>
          <p:nvSpPr>
            <p:cNvPr id="285" name="Google Shape;285;g34a7b0fa1d0_0_576"/>
            <p:cNvSpPr/>
            <p:nvPr/>
          </p:nvSpPr>
          <p:spPr>
            <a:xfrm>
              <a:off x="1270" y="3810"/>
              <a:ext cx="6352540" cy="6350000"/>
            </a:xfrm>
            <a:custGeom>
              <a:avLst/>
              <a:gdLst/>
              <a:ahLst/>
              <a:cxnLst/>
              <a:rect l="l" t="t" r="r" b="b"/>
              <a:pathLst>
                <a:path w="6352540" h="6350000" extrusionOk="0">
                  <a:moveTo>
                    <a:pt x="0" y="0"/>
                  </a:moveTo>
                  <a:lnTo>
                    <a:pt x="0" y="533400"/>
                  </a:lnTo>
                  <a:lnTo>
                    <a:pt x="0" y="635000"/>
                  </a:lnTo>
                  <a:lnTo>
                    <a:pt x="0" y="6350000"/>
                  </a:lnTo>
                  <a:lnTo>
                    <a:pt x="6352540" y="6350000"/>
                  </a:lnTo>
                  <a:lnTo>
                    <a:pt x="6352540" y="635000"/>
                  </a:lnTo>
                  <a:lnTo>
                    <a:pt x="6352540" y="533400"/>
                  </a:lnTo>
                  <a:lnTo>
                    <a:pt x="6352540" y="0"/>
                  </a:lnTo>
                  <a:lnTo>
                    <a:pt x="0" y="0"/>
                  </a:lnTo>
                  <a:close/>
                  <a:moveTo>
                    <a:pt x="101600" y="101600"/>
                  </a:moveTo>
                  <a:lnTo>
                    <a:pt x="533400" y="101600"/>
                  </a:lnTo>
                  <a:lnTo>
                    <a:pt x="533400" y="533400"/>
                  </a:lnTo>
                  <a:lnTo>
                    <a:pt x="101600" y="533400"/>
                  </a:lnTo>
                  <a:lnTo>
                    <a:pt x="101600" y="101600"/>
                  </a:lnTo>
                  <a:close/>
                  <a:moveTo>
                    <a:pt x="6249670" y="6248400"/>
                  </a:moveTo>
                  <a:lnTo>
                    <a:pt x="101600" y="6248400"/>
                  </a:lnTo>
                  <a:lnTo>
                    <a:pt x="101600" y="635000"/>
                  </a:lnTo>
                  <a:lnTo>
                    <a:pt x="635000" y="635000"/>
                  </a:lnTo>
                  <a:lnTo>
                    <a:pt x="6249670" y="635000"/>
                  </a:lnTo>
                  <a:lnTo>
                    <a:pt x="6249670" y="6248400"/>
                  </a:lnTo>
                  <a:lnTo>
                    <a:pt x="6249670" y="6248400"/>
                  </a:lnTo>
                  <a:lnTo>
                    <a:pt x="6249670" y="6248400"/>
                  </a:lnTo>
                  <a:close/>
                  <a:moveTo>
                    <a:pt x="6250940" y="533400"/>
                  </a:moveTo>
                  <a:lnTo>
                    <a:pt x="636270" y="533400"/>
                  </a:lnTo>
                  <a:lnTo>
                    <a:pt x="636270" y="101600"/>
                  </a:lnTo>
                  <a:lnTo>
                    <a:pt x="6250940" y="101600"/>
                  </a:lnTo>
                  <a:lnTo>
                    <a:pt x="6250940" y="533400"/>
                  </a:lnTo>
                  <a:close/>
                  <a:moveTo>
                    <a:pt x="373380" y="317500"/>
                  </a:moveTo>
                  <a:lnTo>
                    <a:pt x="472440" y="416560"/>
                  </a:lnTo>
                  <a:lnTo>
                    <a:pt x="417830" y="471170"/>
                  </a:lnTo>
                  <a:lnTo>
                    <a:pt x="317500" y="372110"/>
                  </a:lnTo>
                  <a:lnTo>
                    <a:pt x="218440" y="471170"/>
                  </a:lnTo>
                  <a:lnTo>
                    <a:pt x="163830" y="416560"/>
                  </a:lnTo>
                  <a:lnTo>
                    <a:pt x="262890" y="317500"/>
                  </a:lnTo>
                  <a:lnTo>
                    <a:pt x="163830" y="218440"/>
                  </a:lnTo>
                  <a:lnTo>
                    <a:pt x="218440" y="163830"/>
                  </a:lnTo>
                  <a:lnTo>
                    <a:pt x="317500" y="262890"/>
                  </a:lnTo>
                  <a:lnTo>
                    <a:pt x="416560" y="163830"/>
                  </a:lnTo>
                  <a:lnTo>
                    <a:pt x="472440" y="218440"/>
                  </a:lnTo>
                  <a:lnTo>
                    <a:pt x="373380" y="317500"/>
                  </a:lnTo>
                  <a:close/>
                </a:path>
              </a:pathLst>
            </a:custGeom>
            <a:solidFill>
              <a:srgbClr val="397D5A"/>
            </a:solidFill>
            <a:ln>
              <a:noFill/>
            </a:ln>
          </p:spPr>
        </p:sp>
      </p:grpSp>
      <p:sp>
        <p:nvSpPr>
          <p:cNvPr id="286" name="Google Shape;286;g34a7b0fa1d0_0_576"/>
          <p:cNvSpPr txBox="1"/>
          <p:nvPr/>
        </p:nvSpPr>
        <p:spPr>
          <a:xfrm>
            <a:off x="5265949" y="779058"/>
            <a:ext cx="3511200" cy="184800"/>
          </a:xfrm>
          <a:prstGeom prst="rect">
            <a:avLst/>
          </a:prstGeom>
          <a:noFill/>
          <a:ln>
            <a:noFill/>
          </a:ln>
        </p:spPr>
        <p:txBody>
          <a:bodyPr spcFirstLastPara="1" wrap="square" lIns="0" tIns="0" rIns="0" bIns="0" anchor="t" anchorCtr="0">
            <a:spAutoFit/>
          </a:bodyPr>
          <a:lstStyle/>
          <a:p>
            <a:pPr marL="0" marR="0" lvl="0" indent="0" algn="l" rtl="0">
              <a:lnSpc>
                <a:spcPct val="138007"/>
              </a:lnSpc>
              <a:spcBef>
                <a:spcPts val="0"/>
              </a:spcBef>
              <a:spcAft>
                <a:spcPts val="0"/>
              </a:spcAft>
              <a:buClr>
                <a:srgbClr val="000000"/>
              </a:buClr>
              <a:buSzPts val="1200"/>
              <a:buFont typeface="Arial"/>
              <a:buNone/>
            </a:pPr>
            <a:r>
              <a:rPr lang="en" sz="1200" b="0" i="0" u="none" strike="noStrike" cap="none">
                <a:solidFill>
                  <a:srgbClr val="231F20"/>
                </a:solidFill>
                <a:latin typeface="Arial"/>
                <a:ea typeface="Arial"/>
                <a:cs typeface="Arial"/>
                <a:sym typeface="Arial"/>
              </a:rPr>
              <a:t>www.LABOSCOC.org/housing-intro</a:t>
            </a:r>
            <a:endParaRPr sz="700" b="0" i="0" u="none" strike="noStrike" cap="none">
              <a:solidFill>
                <a:srgbClr val="000000"/>
              </a:solidFill>
              <a:latin typeface="Arial"/>
              <a:ea typeface="Arial"/>
              <a:cs typeface="Arial"/>
              <a:sym typeface="Arial"/>
            </a:endParaRPr>
          </a:p>
        </p:txBody>
      </p:sp>
      <p:grpSp>
        <p:nvGrpSpPr>
          <p:cNvPr id="287" name="Google Shape;287;g34a7b0fa1d0_0_576"/>
          <p:cNvGrpSpPr/>
          <p:nvPr/>
        </p:nvGrpSpPr>
        <p:grpSpPr>
          <a:xfrm>
            <a:off x="514356" y="2273341"/>
            <a:ext cx="253556" cy="257893"/>
            <a:chOff x="0" y="0"/>
            <a:chExt cx="676149" cy="687715"/>
          </a:xfrm>
        </p:grpSpPr>
        <p:grpSp>
          <p:nvGrpSpPr>
            <p:cNvPr id="288" name="Google Shape;288;g34a7b0fa1d0_0_576"/>
            <p:cNvGrpSpPr/>
            <p:nvPr/>
          </p:nvGrpSpPr>
          <p:grpSpPr>
            <a:xfrm>
              <a:off x="0" y="0"/>
              <a:ext cx="676149" cy="687715"/>
              <a:chOff x="0" y="0"/>
              <a:chExt cx="549402" cy="558800"/>
            </a:xfrm>
          </p:grpSpPr>
          <p:sp>
            <p:nvSpPr>
              <p:cNvPr id="289" name="Google Shape;289;g34a7b0fa1d0_0_576"/>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90" name="Google Shape;290;g34a7b0fa1d0_0_576"/>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91" name="Google Shape;291;g34a7b0fa1d0_0_576"/>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92" name="Google Shape;292;g34a7b0fa1d0_0_576"/>
          <p:cNvGrpSpPr/>
          <p:nvPr/>
        </p:nvGrpSpPr>
        <p:grpSpPr>
          <a:xfrm>
            <a:off x="514356" y="3781831"/>
            <a:ext cx="253556" cy="257893"/>
            <a:chOff x="0" y="0"/>
            <a:chExt cx="676149" cy="687715"/>
          </a:xfrm>
        </p:grpSpPr>
        <p:grpSp>
          <p:nvGrpSpPr>
            <p:cNvPr id="293" name="Google Shape;293;g34a7b0fa1d0_0_576"/>
            <p:cNvGrpSpPr/>
            <p:nvPr/>
          </p:nvGrpSpPr>
          <p:grpSpPr>
            <a:xfrm>
              <a:off x="0" y="0"/>
              <a:ext cx="676149" cy="687715"/>
              <a:chOff x="0" y="0"/>
              <a:chExt cx="549402" cy="558800"/>
            </a:xfrm>
          </p:grpSpPr>
          <p:sp>
            <p:nvSpPr>
              <p:cNvPr id="294" name="Google Shape;294;g34a7b0fa1d0_0_576"/>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95" name="Google Shape;295;g34a7b0fa1d0_0_576"/>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96" name="Google Shape;296;g34a7b0fa1d0_0_576"/>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97" name="Google Shape;297;g34a7b0fa1d0_0_576"/>
          <p:cNvSpPr txBox="1"/>
          <p:nvPr/>
        </p:nvSpPr>
        <p:spPr>
          <a:xfrm>
            <a:off x="767913" y="2058325"/>
            <a:ext cx="3432300" cy="784800"/>
          </a:xfrm>
          <a:prstGeom prst="rect">
            <a:avLst/>
          </a:prstGeom>
          <a:noFill/>
          <a:ln>
            <a:noFill/>
          </a:ln>
        </p:spPr>
        <p:txBody>
          <a:bodyPr spcFirstLastPara="1" wrap="square" lIns="45725" tIns="45725" rIns="45725" bIns="45725" anchor="t" anchorCtr="0">
            <a:noAutofit/>
          </a:bodyPr>
          <a:lstStyle/>
          <a:p>
            <a:pPr marL="0" marR="0" lvl="0" indent="0" algn="l" rtl="0">
              <a:lnSpc>
                <a:spcPct val="115000"/>
              </a:lnSpc>
              <a:spcBef>
                <a:spcPts val="0"/>
              </a:spcBef>
              <a:spcAft>
                <a:spcPts val="0"/>
              </a:spcAft>
              <a:buClr>
                <a:schemeClr val="dk1"/>
              </a:buClr>
              <a:buSzPts val="1300"/>
              <a:buFont typeface="Arial"/>
              <a:buNone/>
            </a:pPr>
            <a:r>
              <a:rPr lang="en" sz="1300" b="0" i="0" u="none" strike="noStrike" cap="none">
                <a:solidFill>
                  <a:srgbClr val="231F20"/>
                </a:solidFill>
                <a:latin typeface="Lexend"/>
                <a:ea typeface="Lexend"/>
                <a:cs typeface="Lexend"/>
                <a:sym typeface="Lexend"/>
              </a:rPr>
              <a:t>Head over to our website: </a:t>
            </a:r>
            <a:r>
              <a:rPr lang="en" sz="1200" u="sng">
                <a:solidFill>
                  <a:schemeClr val="hlink"/>
                </a:solidFill>
                <a:latin typeface="Lexend"/>
                <a:ea typeface="Lexend"/>
                <a:cs typeface="Lexend"/>
                <a:sym typeface="Lexend"/>
                <a:hlinkClick r:id="rId5"/>
              </a:rPr>
              <a:t>https://laboscoc.org/housing-and-services</a:t>
            </a:r>
            <a:r>
              <a:rPr lang="en" sz="1200" b="0" i="0" u="sng" strike="noStrike" cap="none">
                <a:solidFill>
                  <a:schemeClr val="hlink"/>
                </a:solidFill>
                <a:latin typeface="Lexend"/>
                <a:ea typeface="Lexend"/>
                <a:cs typeface="Lexend"/>
                <a:sym typeface="Lexend"/>
                <a:hlinkClick r:id="rId5"/>
              </a:rPr>
              <a:t> </a:t>
            </a:r>
            <a:endParaRPr sz="1200">
              <a:solidFill>
                <a:srgbClr val="231F20"/>
              </a:solidFill>
              <a:latin typeface="Lexend"/>
              <a:ea typeface="Lexend"/>
              <a:cs typeface="Lexend"/>
              <a:sym typeface="Lexend"/>
            </a:endParaRPr>
          </a:p>
          <a:p>
            <a:pPr marL="0" marR="0" lvl="0" indent="0" algn="l" rtl="0">
              <a:lnSpc>
                <a:spcPct val="115000"/>
              </a:lnSpc>
              <a:spcBef>
                <a:spcPts val="0"/>
              </a:spcBef>
              <a:spcAft>
                <a:spcPts val="0"/>
              </a:spcAft>
              <a:buClr>
                <a:schemeClr val="dk1"/>
              </a:buClr>
              <a:buSzPts val="1300"/>
              <a:buFont typeface="Arial"/>
              <a:buNone/>
            </a:pPr>
            <a:r>
              <a:rPr lang="en" sz="1300" b="0" i="0" u="none" strike="noStrike" cap="none">
                <a:solidFill>
                  <a:srgbClr val="231F20"/>
                </a:solidFill>
                <a:latin typeface="Lexend"/>
                <a:ea typeface="Lexend"/>
                <a:cs typeface="Lexend"/>
                <a:sym typeface="Lexend"/>
              </a:rPr>
              <a:t>and click on the map to identify Coordinated Entry Access Points for a specific area.</a:t>
            </a:r>
            <a:endParaRPr sz="1900" b="0" i="0" u="none" strike="noStrike" cap="none">
              <a:solidFill>
                <a:schemeClr val="dk1"/>
              </a:solidFill>
              <a:latin typeface="Calibri"/>
              <a:ea typeface="Calibri"/>
              <a:cs typeface="Calibri"/>
              <a:sym typeface="Calibri"/>
            </a:endParaRPr>
          </a:p>
        </p:txBody>
      </p:sp>
      <p:sp>
        <p:nvSpPr>
          <p:cNvPr id="298" name="Google Shape;298;g34a7b0fa1d0_0_576"/>
          <p:cNvSpPr txBox="1"/>
          <p:nvPr/>
        </p:nvSpPr>
        <p:spPr>
          <a:xfrm>
            <a:off x="758238" y="3588350"/>
            <a:ext cx="3451800" cy="645000"/>
          </a:xfrm>
          <a:prstGeom prst="rect">
            <a:avLst/>
          </a:prstGeom>
          <a:noFill/>
          <a:ln>
            <a:noFill/>
          </a:ln>
        </p:spPr>
        <p:txBody>
          <a:bodyPr spcFirstLastPara="1" wrap="square" lIns="45725" tIns="45725" rIns="45725" bIns="457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dk1"/>
                </a:solidFill>
                <a:latin typeface="Lexend"/>
                <a:ea typeface="Lexend"/>
                <a:cs typeface="Lexend"/>
                <a:sym typeface="Lexend"/>
              </a:rPr>
              <a:t>Understand your CoC’s Coordinated Entry System so that you can support households in navigating their local homeless services system.</a:t>
            </a:r>
            <a:endParaRPr sz="1300" b="0" i="0" u="none" strike="noStrike" cap="none">
              <a:solidFill>
                <a:schemeClr val="dk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4a7b0fa1d0_0_466"/>
          <p:cNvSpPr/>
          <p:nvPr/>
        </p:nvSpPr>
        <p:spPr>
          <a:xfrm rot="10800000">
            <a:off x="0" y="0"/>
            <a:ext cx="9144000" cy="51435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77" b="-38887"/>
            </a:stretch>
          </a:blipFill>
          <a:ln>
            <a:noFill/>
          </a:ln>
        </p:spPr>
      </p:sp>
      <p:sp>
        <p:nvSpPr>
          <p:cNvPr id="304" name="Google Shape;304;g34a7b0fa1d0_0_466"/>
          <p:cNvSpPr/>
          <p:nvPr/>
        </p:nvSpPr>
        <p:spPr>
          <a:xfrm>
            <a:off x="4552778" y="1755173"/>
            <a:ext cx="190897" cy="182064"/>
          </a:xfrm>
          <a:custGeom>
            <a:avLst/>
            <a:gdLst/>
            <a:ahLst/>
            <a:cxnLst/>
            <a:rect l="l" t="t" r="r" b="b"/>
            <a:pathLst>
              <a:path w="587375" h="560197" extrusionOk="0">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05" name="Google Shape;305;g34a7b0fa1d0_0_466"/>
          <p:cNvSpPr/>
          <p:nvPr/>
        </p:nvSpPr>
        <p:spPr>
          <a:xfrm>
            <a:off x="4217710" y="677626"/>
            <a:ext cx="863390" cy="1036168"/>
          </a:xfrm>
          <a:custGeom>
            <a:avLst/>
            <a:gdLst/>
            <a:ahLst/>
            <a:cxnLst/>
            <a:rect l="l" t="t" r="r" b="b"/>
            <a:pathLst>
              <a:path w="2656586" h="3188208" extrusionOk="0">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06" name="Google Shape;306;g34a7b0fa1d0_0_466"/>
          <p:cNvSpPr/>
          <p:nvPr/>
        </p:nvSpPr>
        <p:spPr>
          <a:xfrm>
            <a:off x="4418478" y="789049"/>
            <a:ext cx="458514" cy="550618"/>
          </a:xfrm>
          <a:custGeom>
            <a:avLst/>
            <a:gdLst/>
            <a:ahLst/>
            <a:cxnLst/>
            <a:rect l="l" t="t" r="r" b="b"/>
            <a:pathLst>
              <a:path w="917029" h="1101235" extrusionOk="0">
                <a:moveTo>
                  <a:pt x="0" y="0"/>
                </a:moveTo>
                <a:lnTo>
                  <a:pt x="917029" y="0"/>
                </a:lnTo>
                <a:lnTo>
                  <a:pt x="917029" y="1101235"/>
                </a:lnTo>
                <a:lnTo>
                  <a:pt x="0" y="1101235"/>
                </a:lnTo>
                <a:lnTo>
                  <a:pt x="0" y="0"/>
                </a:lnTo>
                <a:close/>
              </a:path>
            </a:pathLst>
          </a:custGeom>
          <a:blipFill rotWithShape="1">
            <a:blip r:embed="rId4">
              <a:alphaModFix/>
            </a:blip>
            <a:stretch>
              <a:fillRect/>
            </a:stretch>
          </a:blipFill>
          <a:ln>
            <a:noFill/>
          </a:ln>
        </p:spPr>
      </p:sp>
      <p:sp>
        <p:nvSpPr>
          <p:cNvPr id="307" name="Google Shape;307;g34a7b0fa1d0_0_466"/>
          <p:cNvSpPr/>
          <p:nvPr/>
        </p:nvSpPr>
        <p:spPr>
          <a:xfrm>
            <a:off x="5737376" y="1755173"/>
            <a:ext cx="190897" cy="182064"/>
          </a:xfrm>
          <a:custGeom>
            <a:avLst/>
            <a:gdLst/>
            <a:ahLst/>
            <a:cxnLst/>
            <a:rect l="l" t="t" r="r" b="b"/>
            <a:pathLst>
              <a:path w="587375" h="560197" extrusionOk="0">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08" name="Google Shape;308;g34a7b0fa1d0_0_466"/>
          <p:cNvSpPr/>
          <p:nvPr/>
        </p:nvSpPr>
        <p:spPr>
          <a:xfrm>
            <a:off x="5402308" y="677626"/>
            <a:ext cx="863390" cy="1036168"/>
          </a:xfrm>
          <a:custGeom>
            <a:avLst/>
            <a:gdLst/>
            <a:ahLst/>
            <a:cxnLst/>
            <a:rect l="l" t="t" r="r" b="b"/>
            <a:pathLst>
              <a:path w="2656586" h="3188208" extrusionOk="0">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09" name="Google Shape;309;g34a7b0fa1d0_0_466"/>
          <p:cNvSpPr/>
          <p:nvPr/>
        </p:nvSpPr>
        <p:spPr>
          <a:xfrm>
            <a:off x="6921022" y="1755173"/>
            <a:ext cx="190897" cy="182064"/>
          </a:xfrm>
          <a:custGeom>
            <a:avLst/>
            <a:gdLst/>
            <a:ahLst/>
            <a:cxnLst/>
            <a:rect l="l" t="t" r="r" b="b"/>
            <a:pathLst>
              <a:path w="587375" h="560197" extrusionOk="0">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10" name="Google Shape;310;g34a7b0fa1d0_0_466"/>
          <p:cNvSpPr/>
          <p:nvPr/>
        </p:nvSpPr>
        <p:spPr>
          <a:xfrm>
            <a:off x="6585954" y="677626"/>
            <a:ext cx="863390" cy="1036168"/>
          </a:xfrm>
          <a:custGeom>
            <a:avLst/>
            <a:gdLst/>
            <a:ahLst/>
            <a:cxnLst/>
            <a:rect l="l" t="t" r="r" b="b"/>
            <a:pathLst>
              <a:path w="2656586" h="3188208" extrusionOk="0">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11" name="Google Shape;311;g34a7b0fa1d0_0_466"/>
          <p:cNvSpPr/>
          <p:nvPr/>
        </p:nvSpPr>
        <p:spPr>
          <a:xfrm>
            <a:off x="8104668" y="1755173"/>
            <a:ext cx="190897" cy="182064"/>
          </a:xfrm>
          <a:custGeom>
            <a:avLst/>
            <a:gdLst/>
            <a:ahLst/>
            <a:cxnLst/>
            <a:rect l="l" t="t" r="r" b="b"/>
            <a:pathLst>
              <a:path w="587375" h="560197" extrusionOk="0">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12" name="Google Shape;312;g34a7b0fa1d0_0_466"/>
          <p:cNvSpPr/>
          <p:nvPr/>
        </p:nvSpPr>
        <p:spPr>
          <a:xfrm>
            <a:off x="7769600" y="677626"/>
            <a:ext cx="863390" cy="1036168"/>
          </a:xfrm>
          <a:custGeom>
            <a:avLst/>
            <a:gdLst/>
            <a:ahLst/>
            <a:cxnLst/>
            <a:rect l="l" t="t" r="r" b="b"/>
            <a:pathLst>
              <a:path w="2656586" h="3188208" extrusionOk="0">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13" name="Google Shape;313;g34a7b0fa1d0_0_466"/>
          <p:cNvSpPr/>
          <p:nvPr/>
        </p:nvSpPr>
        <p:spPr>
          <a:xfrm>
            <a:off x="5559556" y="847162"/>
            <a:ext cx="487300" cy="494493"/>
          </a:xfrm>
          <a:custGeom>
            <a:avLst/>
            <a:gdLst/>
            <a:ahLst/>
            <a:cxnLst/>
            <a:rect l="l" t="t" r="r" b="b"/>
            <a:pathLst>
              <a:path w="974600" h="988985" extrusionOk="0">
                <a:moveTo>
                  <a:pt x="0" y="0"/>
                </a:moveTo>
                <a:lnTo>
                  <a:pt x="974599" y="0"/>
                </a:lnTo>
                <a:lnTo>
                  <a:pt x="974599" y="988985"/>
                </a:lnTo>
                <a:lnTo>
                  <a:pt x="0" y="988985"/>
                </a:lnTo>
                <a:lnTo>
                  <a:pt x="0" y="0"/>
                </a:lnTo>
                <a:close/>
              </a:path>
            </a:pathLst>
          </a:custGeom>
          <a:blipFill rotWithShape="1">
            <a:blip r:embed="rId5">
              <a:alphaModFix/>
            </a:blip>
            <a:stretch>
              <a:fillRect/>
            </a:stretch>
          </a:blipFill>
          <a:ln>
            <a:noFill/>
          </a:ln>
        </p:spPr>
      </p:sp>
      <p:sp>
        <p:nvSpPr>
          <p:cNvPr id="314" name="Google Shape;314;g34a7b0fa1d0_0_466"/>
          <p:cNvSpPr/>
          <p:nvPr/>
        </p:nvSpPr>
        <p:spPr>
          <a:xfrm>
            <a:off x="6788162" y="892647"/>
            <a:ext cx="455635" cy="449007"/>
          </a:xfrm>
          <a:custGeom>
            <a:avLst/>
            <a:gdLst/>
            <a:ahLst/>
            <a:cxnLst/>
            <a:rect l="l" t="t" r="r" b="b"/>
            <a:pathLst>
              <a:path w="911270" h="898015" extrusionOk="0">
                <a:moveTo>
                  <a:pt x="0" y="0"/>
                </a:moveTo>
                <a:lnTo>
                  <a:pt x="911270" y="0"/>
                </a:lnTo>
                <a:lnTo>
                  <a:pt x="911270" y="898015"/>
                </a:lnTo>
                <a:lnTo>
                  <a:pt x="0" y="898015"/>
                </a:lnTo>
                <a:lnTo>
                  <a:pt x="0" y="0"/>
                </a:lnTo>
                <a:close/>
              </a:path>
            </a:pathLst>
          </a:custGeom>
          <a:blipFill rotWithShape="1">
            <a:blip r:embed="rId6">
              <a:alphaModFix/>
            </a:blip>
            <a:stretch>
              <a:fillRect/>
            </a:stretch>
          </a:blipFill>
          <a:ln>
            <a:noFill/>
          </a:ln>
        </p:spPr>
      </p:sp>
      <p:sp>
        <p:nvSpPr>
          <p:cNvPr id="315" name="Google Shape;315;g34a7b0fa1d0_0_466"/>
          <p:cNvSpPr/>
          <p:nvPr/>
        </p:nvSpPr>
        <p:spPr>
          <a:xfrm>
            <a:off x="7972788" y="847162"/>
            <a:ext cx="439649" cy="494493"/>
          </a:xfrm>
          <a:custGeom>
            <a:avLst/>
            <a:gdLst/>
            <a:ahLst/>
            <a:cxnLst/>
            <a:rect l="l" t="t" r="r" b="b"/>
            <a:pathLst>
              <a:path w="879297" h="988985" extrusionOk="0">
                <a:moveTo>
                  <a:pt x="0" y="0"/>
                </a:moveTo>
                <a:lnTo>
                  <a:pt x="879297" y="0"/>
                </a:lnTo>
                <a:lnTo>
                  <a:pt x="879297" y="988985"/>
                </a:lnTo>
                <a:lnTo>
                  <a:pt x="0" y="988985"/>
                </a:lnTo>
                <a:lnTo>
                  <a:pt x="0" y="0"/>
                </a:lnTo>
                <a:close/>
              </a:path>
            </a:pathLst>
          </a:custGeom>
          <a:blipFill rotWithShape="1">
            <a:blip r:embed="rId7">
              <a:alphaModFix/>
            </a:blip>
            <a:stretch>
              <a:fillRect/>
            </a:stretch>
          </a:blipFill>
          <a:ln>
            <a:noFill/>
          </a:ln>
        </p:spPr>
      </p:sp>
      <p:sp>
        <p:nvSpPr>
          <p:cNvPr id="316" name="Google Shape;316;g34a7b0fa1d0_0_466"/>
          <p:cNvSpPr txBox="1"/>
          <p:nvPr/>
        </p:nvSpPr>
        <p:spPr>
          <a:xfrm>
            <a:off x="514350" y="527520"/>
            <a:ext cx="3705000" cy="868500"/>
          </a:xfrm>
          <a:prstGeom prst="rect">
            <a:avLst/>
          </a:prstGeom>
          <a:noFill/>
          <a:ln>
            <a:noFill/>
          </a:ln>
        </p:spPr>
        <p:txBody>
          <a:bodyPr spcFirstLastPara="1" wrap="square" lIns="0" tIns="0" rIns="0" bIns="0" anchor="t" anchorCtr="0">
            <a:spAutoFit/>
          </a:bodyPr>
          <a:lstStyle/>
          <a:p>
            <a:pPr marL="0" marR="0" lvl="0" indent="0" algn="l" rtl="0">
              <a:lnSpc>
                <a:spcPct val="99005"/>
              </a:lnSpc>
              <a:spcBef>
                <a:spcPts val="0"/>
              </a:spcBef>
              <a:spcAft>
                <a:spcPts val="0"/>
              </a:spcAft>
              <a:buClr>
                <a:srgbClr val="000000"/>
              </a:buClr>
              <a:buSzPts val="1900"/>
              <a:buFont typeface="Arial"/>
              <a:buNone/>
            </a:pPr>
            <a:r>
              <a:rPr lang="en" sz="1900" b="0" i="0" u="none" strike="noStrike" cap="none">
                <a:solidFill>
                  <a:srgbClr val="040506"/>
                </a:solidFill>
                <a:latin typeface="Lexend Black"/>
                <a:ea typeface="Lexend Black"/>
                <a:cs typeface="Lexend Black"/>
                <a:sym typeface="Lexend Black"/>
              </a:rPr>
              <a:t>Connecting </a:t>
            </a:r>
            <a:r>
              <a:rPr lang="en" sz="1900">
                <a:solidFill>
                  <a:srgbClr val="040506"/>
                </a:solidFill>
                <a:latin typeface="Lexend Black"/>
                <a:ea typeface="Lexend Black"/>
                <a:cs typeface="Lexend Black"/>
                <a:sym typeface="Lexend Black"/>
              </a:rPr>
              <a:t>Patrons</a:t>
            </a:r>
            <a:r>
              <a:rPr lang="en" sz="1900" b="0" i="0" u="none" strike="noStrike" cap="none">
                <a:solidFill>
                  <a:srgbClr val="040506"/>
                </a:solidFill>
                <a:latin typeface="Lexend Black"/>
                <a:ea typeface="Lexend Black"/>
                <a:cs typeface="Lexend Black"/>
                <a:sym typeface="Lexend Black"/>
              </a:rPr>
              <a:t> experiencing Homelessness to Coordinated Entry:</a:t>
            </a:r>
            <a:endParaRPr sz="700" b="0" i="0" u="none" strike="noStrike" cap="none">
              <a:solidFill>
                <a:srgbClr val="000000"/>
              </a:solidFill>
              <a:latin typeface="Lexend Black"/>
              <a:ea typeface="Lexend Black"/>
              <a:cs typeface="Lexend Black"/>
              <a:sym typeface="Lexend Black"/>
            </a:endParaRPr>
          </a:p>
        </p:txBody>
      </p:sp>
      <p:sp>
        <p:nvSpPr>
          <p:cNvPr id="317" name="Google Shape;317;g34a7b0fa1d0_0_466"/>
          <p:cNvSpPr/>
          <p:nvPr/>
        </p:nvSpPr>
        <p:spPr>
          <a:xfrm rot="10800000">
            <a:off x="-152913" y="-83858"/>
            <a:ext cx="4372032" cy="1255966"/>
          </a:xfrm>
          <a:custGeom>
            <a:avLst/>
            <a:gdLst/>
            <a:ahLst/>
            <a:cxnLst/>
            <a:rect l="l" t="t" r="r" b="b"/>
            <a:pathLst>
              <a:path w="8744064" h="2511931" extrusionOk="0">
                <a:moveTo>
                  <a:pt x="0" y="0"/>
                </a:moveTo>
                <a:lnTo>
                  <a:pt x="8744064" y="0"/>
                </a:lnTo>
                <a:lnTo>
                  <a:pt x="8744064" y="2511931"/>
                </a:lnTo>
                <a:lnTo>
                  <a:pt x="0" y="2511931"/>
                </a:lnTo>
                <a:lnTo>
                  <a:pt x="0" y="0"/>
                </a:lnTo>
                <a:close/>
              </a:path>
            </a:pathLst>
          </a:custGeom>
          <a:blipFill rotWithShape="1">
            <a:blip r:embed="rId8">
              <a:alphaModFix/>
            </a:blip>
            <a:stretch>
              <a:fillRect/>
            </a:stretch>
          </a:blipFill>
          <a:ln>
            <a:noFill/>
          </a:ln>
        </p:spPr>
      </p:sp>
      <p:grpSp>
        <p:nvGrpSpPr>
          <p:cNvPr id="318" name="Google Shape;318;g34a7b0fa1d0_0_466"/>
          <p:cNvGrpSpPr/>
          <p:nvPr/>
        </p:nvGrpSpPr>
        <p:grpSpPr>
          <a:xfrm>
            <a:off x="4618489" y="1984181"/>
            <a:ext cx="3935425" cy="3163065"/>
            <a:chOff x="0" y="0"/>
            <a:chExt cx="7467600" cy="6002020"/>
          </a:xfrm>
        </p:grpSpPr>
        <p:sp>
          <p:nvSpPr>
            <p:cNvPr id="319" name="Google Shape;319;g34a7b0fa1d0_0_466"/>
            <p:cNvSpPr/>
            <p:nvPr/>
          </p:nvSpPr>
          <p:spPr>
            <a:xfrm>
              <a:off x="0" y="0"/>
              <a:ext cx="7467600" cy="4513580"/>
            </a:xfrm>
            <a:custGeom>
              <a:avLst/>
              <a:gdLst/>
              <a:ahLst/>
              <a:cxnLst/>
              <a:rect l="l" t="t" r="r" b="b"/>
              <a:pathLst>
                <a:path w="7467600" h="4513580" extrusionOk="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20" name="Google Shape;320;g34a7b0fa1d0_0_466"/>
            <p:cNvSpPr/>
            <p:nvPr/>
          </p:nvSpPr>
          <p:spPr>
            <a:xfrm>
              <a:off x="0" y="4514850"/>
              <a:ext cx="7467600" cy="695960"/>
            </a:xfrm>
            <a:custGeom>
              <a:avLst/>
              <a:gdLst/>
              <a:ahLst/>
              <a:cxnLst/>
              <a:rect l="l" t="t" r="r" b="b"/>
              <a:pathLst>
                <a:path w="7467600" h="695960" extrusionOk="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21" name="Google Shape;321;g34a7b0fa1d0_0_466"/>
            <p:cNvSpPr/>
            <p:nvPr/>
          </p:nvSpPr>
          <p:spPr>
            <a:xfrm>
              <a:off x="2429510" y="5210810"/>
              <a:ext cx="2606040" cy="791210"/>
            </a:xfrm>
            <a:custGeom>
              <a:avLst/>
              <a:gdLst/>
              <a:ahLst/>
              <a:cxnLst/>
              <a:rect l="l" t="t" r="r" b="b"/>
              <a:pathLst>
                <a:path w="2606040" h="791210" extrusionOk="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22" name="Google Shape;322;g34a7b0fa1d0_0_466"/>
            <p:cNvSpPr/>
            <p:nvPr/>
          </p:nvSpPr>
          <p:spPr>
            <a:xfrm>
              <a:off x="314969" y="296566"/>
              <a:ext cx="6827520" cy="4046347"/>
            </a:xfrm>
            <a:custGeom>
              <a:avLst/>
              <a:gdLst/>
              <a:ahLst/>
              <a:cxnLst/>
              <a:rect l="l" t="t" r="r" b="b"/>
              <a:pathLst>
                <a:path w="6827520" h="3835400" extrusionOk="0">
                  <a:moveTo>
                    <a:pt x="0" y="0"/>
                  </a:moveTo>
                  <a:lnTo>
                    <a:pt x="6827520" y="0"/>
                  </a:lnTo>
                  <a:lnTo>
                    <a:pt x="6827520" y="3835400"/>
                  </a:lnTo>
                  <a:lnTo>
                    <a:pt x="0" y="3835400"/>
                  </a:lnTo>
                  <a:close/>
                </a:path>
              </a:pathLst>
            </a:custGeom>
            <a:blipFill rotWithShape="1">
              <a:blip r:embed="rId9">
                <a:alphaModFix/>
              </a:blip>
              <a:stretch>
                <a:fillRect t="-12309" b="-17328"/>
              </a:stretch>
            </a:blipFill>
            <a:ln>
              <a:noFill/>
            </a:ln>
          </p:spPr>
        </p:sp>
      </p:grpSp>
      <p:sp>
        <p:nvSpPr>
          <p:cNvPr id="323" name="Google Shape;323;g34a7b0fa1d0_0_466"/>
          <p:cNvSpPr txBox="1"/>
          <p:nvPr/>
        </p:nvSpPr>
        <p:spPr>
          <a:xfrm>
            <a:off x="951989" y="1932683"/>
            <a:ext cx="2241300" cy="1028700"/>
          </a:xfrm>
          <a:prstGeom prst="rect">
            <a:avLst/>
          </a:prstGeom>
          <a:noFill/>
          <a:ln>
            <a:noFill/>
          </a:ln>
        </p:spPr>
        <p:txBody>
          <a:bodyPr spcFirstLastPara="1" wrap="square" lIns="0" tIns="0" rIns="0" bIns="0" anchor="t" anchorCtr="0">
            <a:spAutoFit/>
          </a:bodyPr>
          <a:lstStyle/>
          <a:p>
            <a:pPr marL="0" marR="0" lvl="0" indent="0" algn="l" rtl="0">
              <a:lnSpc>
                <a:spcPct val="138008"/>
              </a:lnSpc>
              <a:spcBef>
                <a:spcPts val="0"/>
              </a:spcBef>
              <a:spcAft>
                <a:spcPts val="0"/>
              </a:spcAft>
              <a:buClr>
                <a:srgbClr val="000000"/>
              </a:buClr>
              <a:buSzPts val="1300"/>
              <a:buFont typeface="Arial"/>
              <a:buNone/>
            </a:pPr>
            <a:r>
              <a:rPr lang="en" sz="1300" b="0" i="0" u="none" strike="noStrike" cap="none">
                <a:solidFill>
                  <a:srgbClr val="231F20"/>
                </a:solidFill>
                <a:latin typeface="Lexend"/>
                <a:ea typeface="Lexend"/>
                <a:cs typeface="Lexend"/>
                <a:sym typeface="Lexend"/>
              </a:rPr>
              <a:t>Head over to our website: </a:t>
            </a:r>
            <a:r>
              <a:rPr lang="en" sz="1300" u="sng">
                <a:solidFill>
                  <a:schemeClr val="hlink"/>
                </a:solidFill>
                <a:latin typeface="Trebuchet MS"/>
                <a:ea typeface="Trebuchet MS"/>
                <a:cs typeface="Trebuchet MS"/>
                <a:sym typeface="Trebuchet MS"/>
                <a:hlinkClick r:id="rId10"/>
              </a:rPr>
              <a:t>www.laboscoc.org/outreach</a:t>
            </a:r>
            <a:endParaRPr sz="1300">
              <a:solidFill>
                <a:srgbClr val="231F20"/>
              </a:solidFill>
              <a:latin typeface="Lexend"/>
              <a:ea typeface="Lexend"/>
              <a:cs typeface="Lexend"/>
              <a:sym typeface="Lexend"/>
            </a:endParaRPr>
          </a:p>
          <a:p>
            <a:pPr marL="0" marR="0" lvl="0" indent="0" algn="l" rtl="0">
              <a:lnSpc>
                <a:spcPct val="138008"/>
              </a:lnSpc>
              <a:spcBef>
                <a:spcPts val="0"/>
              </a:spcBef>
              <a:spcAft>
                <a:spcPts val="0"/>
              </a:spcAft>
              <a:buClr>
                <a:srgbClr val="000000"/>
              </a:buClr>
              <a:buSzPts val="1300"/>
              <a:buFont typeface="Arial"/>
              <a:buNone/>
            </a:pPr>
            <a:r>
              <a:rPr lang="en" sz="1300" b="0" i="0" u="none" strike="noStrike" cap="none">
                <a:solidFill>
                  <a:srgbClr val="231F20"/>
                </a:solidFill>
                <a:latin typeface="Lexend"/>
                <a:ea typeface="Lexend"/>
                <a:cs typeface="Lexend"/>
                <a:sym typeface="Lexend"/>
              </a:rPr>
              <a:t>and submit a portal Request for outreach</a:t>
            </a:r>
            <a:endParaRPr sz="1000" b="0" i="0" u="none" strike="noStrike" cap="none">
              <a:solidFill>
                <a:srgbClr val="000000"/>
              </a:solidFill>
              <a:latin typeface="Lexend"/>
              <a:ea typeface="Lexend"/>
              <a:cs typeface="Lexend"/>
              <a:sym typeface="Lexend"/>
            </a:endParaRPr>
          </a:p>
        </p:txBody>
      </p:sp>
      <p:sp>
        <p:nvSpPr>
          <p:cNvPr id="324" name="Google Shape;324;g34a7b0fa1d0_0_466"/>
          <p:cNvSpPr txBox="1"/>
          <p:nvPr/>
        </p:nvSpPr>
        <p:spPr>
          <a:xfrm>
            <a:off x="912524" y="3231638"/>
            <a:ext cx="2241300" cy="1028700"/>
          </a:xfrm>
          <a:prstGeom prst="rect">
            <a:avLst/>
          </a:prstGeom>
          <a:noFill/>
          <a:ln>
            <a:noFill/>
          </a:ln>
        </p:spPr>
        <p:txBody>
          <a:bodyPr spcFirstLastPara="1" wrap="square" lIns="0" tIns="0" rIns="0" bIns="0" anchor="t" anchorCtr="0">
            <a:spAutoFit/>
          </a:bodyPr>
          <a:lstStyle/>
          <a:p>
            <a:pPr marL="0" marR="0" lvl="0" indent="0" algn="l" rtl="0">
              <a:lnSpc>
                <a:spcPct val="138008"/>
              </a:lnSpc>
              <a:spcBef>
                <a:spcPts val="0"/>
              </a:spcBef>
              <a:spcAft>
                <a:spcPts val="0"/>
              </a:spcAft>
              <a:buClr>
                <a:srgbClr val="000000"/>
              </a:buClr>
              <a:buSzPts val="1300"/>
              <a:buFont typeface="Arial"/>
              <a:buNone/>
            </a:pPr>
            <a:r>
              <a:rPr lang="en" sz="1300" b="0" i="0" u="none" strike="noStrike" cap="none">
                <a:solidFill>
                  <a:srgbClr val="231F20"/>
                </a:solidFill>
                <a:latin typeface="Lexend"/>
                <a:ea typeface="Lexend"/>
                <a:cs typeface="Lexend"/>
                <a:sym typeface="Lexend"/>
              </a:rPr>
              <a:t>Outreach Request are responded to by Outreach teams across our catchment area</a:t>
            </a:r>
            <a:endParaRPr sz="1000" b="0" i="0" u="none" strike="noStrike" cap="none">
              <a:solidFill>
                <a:srgbClr val="000000"/>
              </a:solidFill>
              <a:latin typeface="Lexend"/>
              <a:ea typeface="Lexend"/>
              <a:cs typeface="Lexend"/>
              <a:sym typeface="Lexend"/>
            </a:endParaRPr>
          </a:p>
        </p:txBody>
      </p:sp>
      <p:grpSp>
        <p:nvGrpSpPr>
          <p:cNvPr id="325" name="Google Shape;325;g34a7b0fa1d0_0_466"/>
          <p:cNvGrpSpPr/>
          <p:nvPr/>
        </p:nvGrpSpPr>
        <p:grpSpPr>
          <a:xfrm>
            <a:off x="591166" y="2006811"/>
            <a:ext cx="253556" cy="257893"/>
            <a:chOff x="0" y="0"/>
            <a:chExt cx="676149" cy="687715"/>
          </a:xfrm>
        </p:grpSpPr>
        <p:grpSp>
          <p:nvGrpSpPr>
            <p:cNvPr id="326" name="Google Shape;326;g34a7b0fa1d0_0_466"/>
            <p:cNvGrpSpPr/>
            <p:nvPr/>
          </p:nvGrpSpPr>
          <p:grpSpPr>
            <a:xfrm>
              <a:off x="0" y="0"/>
              <a:ext cx="676149" cy="687715"/>
              <a:chOff x="0" y="0"/>
              <a:chExt cx="549402" cy="558800"/>
            </a:xfrm>
          </p:grpSpPr>
          <p:sp>
            <p:nvSpPr>
              <p:cNvPr id="327" name="Google Shape;327;g34a7b0fa1d0_0_466"/>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28" name="Google Shape;328;g34a7b0fa1d0_0_466"/>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329" name="Google Shape;329;g34a7b0fa1d0_0_466"/>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330" name="Google Shape;330;g34a7b0fa1d0_0_466"/>
          <p:cNvGrpSpPr/>
          <p:nvPr/>
        </p:nvGrpSpPr>
        <p:grpSpPr>
          <a:xfrm>
            <a:off x="591166" y="3490246"/>
            <a:ext cx="253556" cy="257893"/>
            <a:chOff x="0" y="0"/>
            <a:chExt cx="676149" cy="687715"/>
          </a:xfrm>
        </p:grpSpPr>
        <p:grpSp>
          <p:nvGrpSpPr>
            <p:cNvPr id="331" name="Google Shape;331;g34a7b0fa1d0_0_466"/>
            <p:cNvGrpSpPr/>
            <p:nvPr/>
          </p:nvGrpSpPr>
          <p:grpSpPr>
            <a:xfrm>
              <a:off x="0" y="0"/>
              <a:ext cx="676149" cy="687715"/>
              <a:chOff x="0" y="0"/>
              <a:chExt cx="549402" cy="558800"/>
            </a:xfrm>
          </p:grpSpPr>
          <p:sp>
            <p:nvSpPr>
              <p:cNvPr id="332" name="Google Shape;332;g34a7b0fa1d0_0_466"/>
              <p:cNvSpPr/>
              <p:nvPr/>
            </p:nvSpPr>
            <p:spPr>
              <a:xfrm>
                <a:off x="38100" y="38100"/>
                <a:ext cx="473075" cy="482473"/>
              </a:xfrm>
              <a:custGeom>
                <a:avLst/>
                <a:gdLst/>
                <a:ahLst/>
                <a:cxnLst/>
                <a:rect l="l" t="t" r="r" b="b"/>
                <a:pathLst>
                  <a:path w="473075" h="482473" extrusionOk="0">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33" name="Google Shape;333;g34a7b0fa1d0_0_466"/>
              <p:cNvSpPr/>
              <p:nvPr/>
            </p:nvSpPr>
            <p:spPr>
              <a:xfrm>
                <a:off x="0" y="0"/>
                <a:ext cx="549402" cy="558800"/>
              </a:xfrm>
              <a:custGeom>
                <a:avLst/>
                <a:gdLst/>
                <a:ahLst/>
                <a:cxnLst/>
                <a:rect l="l" t="t" r="r" b="b"/>
                <a:pathLst>
                  <a:path w="549402" h="558800" extrusionOk="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334" name="Google Shape;334;g34a7b0fa1d0_0_466"/>
            <p:cNvSpPr/>
            <p:nvPr/>
          </p:nvSpPr>
          <p:spPr>
            <a:xfrm>
              <a:off x="191845" y="199377"/>
              <a:ext cx="292113" cy="288676"/>
            </a:xfrm>
            <a:custGeom>
              <a:avLst/>
              <a:gdLst/>
              <a:ahLst/>
              <a:cxnLst/>
              <a:rect l="l" t="t" r="r" b="b"/>
              <a:pathLst>
                <a:path w="237490" h="234696" extrusionOk="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On-screen Show (16:9)</PresentationFormat>
  <Paragraphs>126</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Noto Sans Symbols</vt:lpstr>
      <vt:lpstr>Montserrat</vt:lpstr>
      <vt:lpstr>Lexend</vt:lpstr>
      <vt:lpstr>Calibri</vt:lpstr>
      <vt:lpstr>Roboto</vt:lpstr>
      <vt:lpstr>Arial</vt:lpstr>
      <vt:lpstr>Lexend SemiBold</vt:lpstr>
      <vt:lpstr>Lexend Black</vt:lpstr>
      <vt:lpstr>Abril Fatface</vt:lpstr>
      <vt:lpstr>Trebuchet MS</vt:lpstr>
      <vt:lpstr>Lexend Medium</vt:lpstr>
      <vt:lpstr>Facet</vt:lpstr>
      <vt:lpstr>   Louisiana Balance of State Continuum of Care Connecting Library Patrons with the homeless services system </vt:lpstr>
      <vt:lpstr>PowerPoint Presentation</vt:lpstr>
      <vt:lpstr>PowerPoint Presentation</vt:lpstr>
      <vt:lpstr>PowerPoint Presentation</vt:lpstr>
      <vt:lpstr>PowerPoint Presentation</vt:lpstr>
      <vt:lpstr>Coordinated Entry, Cont. </vt:lpstr>
      <vt:lpstr>What to Expect from Coordinated Entry</vt:lpstr>
      <vt:lpstr>PowerPoint Presentation</vt:lpstr>
      <vt:lpstr>PowerPoint Presentation</vt:lpstr>
      <vt:lpstr>Other Resources</vt:lpstr>
      <vt:lpstr>Brief Engagement and De-escalation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Louisiana Balance of State Continuum of Care Connecting Library Patrons with the homeless services system </dc:title>
  <cp:lastModifiedBy>Victoria Johnson</cp:lastModifiedBy>
  <cp:revision>2</cp:revision>
  <dcterms:modified xsi:type="dcterms:W3CDTF">2025-04-10T20:07:42Z</dcterms:modified>
</cp:coreProperties>
</file>